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1" r:id="rId10"/>
    <p:sldId id="265" r:id="rId11"/>
    <p:sldId id="266" r:id="rId12"/>
    <p:sldId id="267" r:id="rId13"/>
    <p:sldId id="268" r:id="rId14"/>
    <p:sldId id="275" r:id="rId15"/>
    <p:sldId id="269" r:id="rId16"/>
    <p:sldId id="284" r:id="rId17"/>
    <p:sldId id="285" r:id="rId18"/>
    <p:sldId id="270" r:id="rId19"/>
    <p:sldId id="272" r:id="rId20"/>
    <p:sldId id="283" r:id="rId21"/>
    <p:sldId id="276" r:id="rId22"/>
    <p:sldId id="279" r:id="rId23"/>
    <p:sldId id="273" r:id="rId24"/>
    <p:sldId id="274" r:id="rId25"/>
    <p:sldId id="28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6992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7" pos="688" userDrawn="1">
          <p15:clr>
            <a:srgbClr val="A4A3A4"/>
          </p15:clr>
        </p15:guide>
        <p15:guide id="9" orient="horz" pos="3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AFAFA"/>
    <a:srgbClr val="ED1000"/>
    <a:srgbClr val="8FE0F9"/>
    <a:srgbClr val="FEAC9C"/>
    <a:srgbClr val="000000"/>
    <a:srgbClr val="404040"/>
    <a:srgbClr val="EB100B"/>
    <a:srgbClr val="FFD800"/>
    <a:srgbClr val="AEAE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63" autoAdjust="0"/>
    <p:restoredTop sz="96370" autoAdjust="0"/>
  </p:normalViewPr>
  <p:slideViewPr>
    <p:cSldViewPr snapToGrid="0">
      <p:cViewPr varScale="1">
        <p:scale>
          <a:sx n="76" d="100"/>
          <a:sy n="76" d="100"/>
        </p:scale>
        <p:origin x="1098" y="90"/>
      </p:cViewPr>
      <p:guideLst>
        <p:guide pos="6992"/>
        <p:guide orient="horz" pos="3974"/>
        <p:guide pos="688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FE15C2-C965-4273-BF3A-29943EF7E3A4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8F5F7-4505-4ADC-B8B2-8C920CFDA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866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EBAF4-ABED-4362-B2C6-0E6EDC4B2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589EB3-5CE7-4606-8C02-FD222B3E4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86148C-45DC-4572-B368-D136CBDA3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E4B9E-E21B-41AC-8835-A49678ABF12F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118D01-3CEA-41F4-90DD-4ECD2216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365125"/>
          </a:xfrm>
        </p:spPr>
        <p:txBody>
          <a:bodyPr/>
          <a:lstStyle>
            <a:lvl1pPr>
              <a:defRPr sz="800">
                <a:solidFill>
                  <a:schemeClr val="bg1">
                    <a:lumMod val="8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defRPr>
            </a:lvl1pPr>
          </a:lstStyle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4E3F1B-4A3D-4DF9-96BC-24EF8514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38912"/>
            <a:ext cx="2743200" cy="365125"/>
          </a:xfrm>
        </p:spPr>
        <p:txBody>
          <a:bodyPr/>
          <a:lstStyle>
            <a:lvl1pPr>
              <a:defRPr sz="800">
                <a:solidFill>
                  <a:schemeClr val="bg1">
                    <a:lumMod val="8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defRPr>
            </a:lvl1pPr>
          </a:lstStyle>
          <a:p>
            <a:fld id="{B310AC73-EC9F-4D0B-97FC-3BDF88EA9D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35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B347D-BFE3-4173-92A5-D355CD37D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1374FB-66D6-4230-8F7A-58C648E37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5B0989-5DEB-4120-B557-AAC552914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2033E-2910-4DF3-9512-0C4EB5082375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BD70A3-EA2B-4381-ABF6-A1A98BAD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E4E3CA-530A-412F-8652-517CDE44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45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415F6F-8713-4B7F-91DE-03835646EA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16EE8E-6AF2-4BE1-971F-7D18FB5BF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86ACFC-4C8B-47C6-A383-56E541A79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90466-B7F0-4B2E-9F5A-BD55484A4C99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7EF0A-E437-41A3-9924-C81E355AA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2D6F15-C252-4ECA-83BA-4EE1380B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4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45DBC-A349-4830-A847-603874C5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4956A1-48C7-4882-AD2B-8DFED9159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3FDECC-D223-4100-9B41-48D845C5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BD0C-7088-4A29-878E-2076AB9F868E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5BF64-E603-4F0D-81D5-9ACE73423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BA0642-4D66-481E-93E8-497E09C9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153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B9BF-8EFF-4A00-8140-FC16D8AD1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CA887-1B20-4E43-88BC-2B6180E85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E7A29-61E6-42D9-A303-73FD8C707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19A6B-BDC4-4A07-A4CF-B374D6A6C15E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21CEC5-E975-4848-B90C-D09EA2D55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BC69DC-80C7-4D16-8280-F8601F8BD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09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6EC9B-7ED0-4B95-906E-EFD75016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5DDEB9-F03C-4267-9F2B-D98A091B8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4EA4FE-2905-4B4A-9CA5-5E33B15C7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26CDA-EA29-4637-B913-555ECED61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E741-72B1-49DC-87F5-6EEE26BB2DA0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601243-2A5D-4B3B-9B6B-2372D526F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40C93B-EAF8-4CB2-B2C7-F98BDF477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055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5227A-2B51-46CB-A309-ADD7C217F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35DE77-A52F-4F06-A38A-9A28DAF59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46EAC4-30EA-4E71-8FAF-2EF891F01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4EAC01-97CB-4C6F-BA66-668DC86E3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56BDA1-F7AF-46FC-82C6-853B605278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585A12-18D1-44DC-BEB2-43E34F2B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F5EB1-D874-420A-9CAE-7B029D37F807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860286-350D-4121-98B1-49329E6FE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7737BC-785F-4B22-BE97-5ADFBED1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47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571D3-4ED9-48FB-8B72-4EA1C4AF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D13568-0355-4CD2-8BC3-BBB5C441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6523-DDC7-4C8B-B357-3293610A77B4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711A23-4408-4399-AC38-B4190F923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BD7255-40D6-4139-B5A5-A13E017A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772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3AF72C-4289-4419-82A4-9E395CD4E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0ADF7-00CA-4421-BA88-3D279D7C4011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148BAA-C869-42DF-AEA4-CDE443B25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9255DC-C638-48BE-AFE7-88519BD07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54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78DBD-AAD0-4036-B079-B2DEA3430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A713A4-7CAE-4BCD-A299-07D5E32BA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6E6088-CB88-41FF-8421-0D10323C3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0C81FD-6035-4095-BA13-D447182FB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3D26-E0DD-4B4F-8196-4469E735D623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E27D16-7CF6-4E66-BB0E-7665E586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2095E7-21C5-4C2E-BF63-16E35D544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437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C11A5-6B41-47FF-A448-9739CE193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E8098A-8FF6-40EE-84CD-8F40D5C82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4CDB59-7BDA-4A24-B053-4FB5149D5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DBEF6C-2C31-4AC8-99C2-0EEABCD3C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A7B0-0DDE-45F9-B5F6-790621286EE3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E1FEF2-510D-409E-A3C2-46CDE9479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B8DF22-FE48-4E34-B147-E06263F45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152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A8B795-44B1-4CE2-A40F-8E989D208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DDDDC1-7066-4497-8970-05942B3FC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A988D-1C0C-45D1-8FFA-38C9E98C3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E96AC-5383-4966-859A-22D67E105C43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6E9E52-EE24-4A59-8F2A-EE940D4FF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08663" y="6538912"/>
            <a:ext cx="2974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dist">
              <a:defRPr sz="800">
                <a:solidFill>
                  <a:schemeClr val="bg1">
                    <a:lumMod val="8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defRPr>
            </a:lvl1pPr>
          </a:lstStyle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C5934A-7D6F-417B-9619-2A1EEA249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3294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8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defRPr>
            </a:lvl1pPr>
          </a:lstStyle>
          <a:p>
            <a:fld id="{B310AC73-EC9F-4D0B-97FC-3BDF88EA9D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97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텍스트, 노트북, 창문, 컴퓨터이(가) 표시된 사진&#10;&#10;자동 생성된 설명">
            <a:extLst>
              <a:ext uri="{FF2B5EF4-FFF2-40B4-BE49-F238E27FC236}">
                <a16:creationId xmlns:a16="http://schemas.microsoft.com/office/drawing/2014/main" id="{3A28AB86-043A-AD3C-206F-1EBA06775E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480" b="450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9E83FC-7050-068D-5558-503874949929}"/>
              </a:ext>
            </a:extLst>
          </p:cNvPr>
          <p:cNvGrpSpPr/>
          <p:nvPr/>
        </p:nvGrpSpPr>
        <p:grpSpPr>
          <a:xfrm>
            <a:off x="3467100" y="2139301"/>
            <a:ext cx="5257801" cy="2202035"/>
            <a:chOff x="3371848" y="2327981"/>
            <a:chExt cx="5257801" cy="220203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F5D415C-8131-13ED-6781-6C832B54FCC1}"/>
                </a:ext>
              </a:extLst>
            </p:cNvPr>
            <p:cNvGrpSpPr/>
            <p:nvPr/>
          </p:nvGrpSpPr>
          <p:grpSpPr>
            <a:xfrm>
              <a:off x="3371848" y="2327981"/>
              <a:ext cx="5257801" cy="2202035"/>
              <a:chOff x="3371848" y="1799802"/>
              <a:chExt cx="5257801" cy="2202035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8F1A5A2-9CCC-2FC8-0F6C-CCC619BAED31}"/>
                  </a:ext>
                </a:extLst>
              </p:cNvPr>
              <p:cNvSpPr/>
              <p:nvPr/>
            </p:nvSpPr>
            <p:spPr>
              <a:xfrm>
                <a:off x="3371848" y="1799802"/>
                <a:ext cx="5257801" cy="2198014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  <a:ln w="762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C01E650-DC3D-0CF8-6B70-925784E177D7}"/>
                  </a:ext>
                </a:extLst>
              </p:cNvPr>
              <p:cNvSpPr/>
              <p:nvPr/>
            </p:nvSpPr>
            <p:spPr>
              <a:xfrm>
                <a:off x="8292225" y="3695277"/>
                <a:ext cx="337424" cy="30656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5E2D4CF-9747-8E8C-8809-CB44E043D936}"/>
                </a:ext>
              </a:extLst>
            </p:cNvPr>
            <p:cNvGrpSpPr/>
            <p:nvPr/>
          </p:nvGrpSpPr>
          <p:grpSpPr>
            <a:xfrm>
              <a:off x="4188300" y="2559796"/>
              <a:ext cx="3624896" cy="1738405"/>
              <a:chOff x="4308335" y="1756817"/>
              <a:chExt cx="3624896" cy="173840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30B4E0-C41C-4D19-86AB-9AFA014874E6}"/>
                  </a:ext>
                </a:extLst>
              </p:cNvPr>
              <p:cNvSpPr txBox="1"/>
              <p:nvPr/>
            </p:nvSpPr>
            <p:spPr>
              <a:xfrm>
                <a:off x="4496199" y="1756817"/>
                <a:ext cx="328726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7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5" panose="02020600000000000000" pitchFamily="18" charset="-127"/>
                    <a:ea typeface="a말머리5" panose="02020600000000000000" pitchFamily="18" charset="-127"/>
                  </a:rPr>
                  <a:t>Adobe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81C010-4130-4603-94F5-C84399E90534}"/>
                  </a:ext>
                </a:extLst>
              </p:cNvPr>
              <p:cNvSpPr txBox="1"/>
              <p:nvPr/>
            </p:nvSpPr>
            <p:spPr>
              <a:xfrm>
                <a:off x="4308335" y="2742708"/>
                <a:ext cx="3624896" cy="752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ko-KR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3" panose="02020600000000000000" pitchFamily="18" charset="-127"/>
                    <a:ea typeface="a말머리3" panose="02020600000000000000" pitchFamily="18" charset="-127"/>
                  </a:rPr>
                  <a:t>Website Renewal Project, 2022 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3" panose="02020600000000000000" pitchFamily="18" charset="-127"/>
                    <a:ea typeface="a말머리3" panose="02020600000000000000" pitchFamily="18" charset="-127"/>
                  </a:rPr>
                  <a:t>이정희</a:t>
                </a: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1166407-7010-7B8B-E559-EAA10AB2AD0E}"/>
              </a:ext>
            </a:extLst>
          </p:cNvPr>
          <p:cNvGrpSpPr/>
          <p:nvPr/>
        </p:nvGrpSpPr>
        <p:grpSpPr>
          <a:xfrm>
            <a:off x="3467100" y="1493161"/>
            <a:ext cx="532540" cy="508000"/>
            <a:chOff x="478303" y="479948"/>
            <a:chExt cx="635740" cy="60644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BDC9C56-1154-17B4-F172-F0FA2F6D55CB}"/>
                </a:ext>
              </a:extLst>
            </p:cNvPr>
            <p:cNvSpPr/>
            <p:nvPr userDrawn="1"/>
          </p:nvSpPr>
          <p:spPr>
            <a:xfrm>
              <a:off x="478303" y="479949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EACAE88-8D94-09E5-673B-4359457BC356}"/>
                </a:ext>
              </a:extLst>
            </p:cNvPr>
            <p:cNvSpPr/>
            <p:nvPr userDrawn="1"/>
          </p:nvSpPr>
          <p:spPr>
            <a:xfrm>
              <a:off x="730175" y="479948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4A6C18E-0FF4-EB27-E0FD-B5436F60FFB3}"/>
                </a:ext>
              </a:extLst>
            </p:cNvPr>
            <p:cNvSpPr/>
            <p:nvPr userDrawn="1"/>
          </p:nvSpPr>
          <p:spPr>
            <a:xfrm>
              <a:off x="982046" y="479948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0ADC6B8-3A83-5FBD-FAC5-9809B562F866}"/>
                </a:ext>
              </a:extLst>
            </p:cNvPr>
            <p:cNvSpPr/>
            <p:nvPr userDrawn="1"/>
          </p:nvSpPr>
          <p:spPr>
            <a:xfrm>
              <a:off x="478303" y="717307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04D3D53-5F77-EF14-4497-69A8E009267C}"/>
                </a:ext>
              </a:extLst>
            </p:cNvPr>
            <p:cNvSpPr/>
            <p:nvPr userDrawn="1"/>
          </p:nvSpPr>
          <p:spPr>
            <a:xfrm>
              <a:off x="730175" y="717306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DBB67CA-F04F-AAA9-E3FE-2D558F40C907}"/>
                </a:ext>
              </a:extLst>
            </p:cNvPr>
            <p:cNvSpPr/>
            <p:nvPr userDrawn="1"/>
          </p:nvSpPr>
          <p:spPr>
            <a:xfrm>
              <a:off x="982046" y="717306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A9B81DC-D807-608C-3EBB-DBD30628D2E6}"/>
                </a:ext>
              </a:extLst>
            </p:cNvPr>
            <p:cNvSpPr/>
            <p:nvPr userDrawn="1"/>
          </p:nvSpPr>
          <p:spPr>
            <a:xfrm>
              <a:off x="478303" y="954395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5AADD83-1CA5-F793-3689-7673DC4FDF91}"/>
                </a:ext>
              </a:extLst>
            </p:cNvPr>
            <p:cNvSpPr/>
            <p:nvPr userDrawn="1"/>
          </p:nvSpPr>
          <p:spPr>
            <a:xfrm>
              <a:off x="730175" y="954394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62CA68C7-2E4D-94F7-FECE-1200361E3228}"/>
                </a:ext>
              </a:extLst>
            </p:cNvPr>
            <p:cNvSpPr/>
            <p:nvPr userDrawn="1"/>
          </p:nvSpPr>
          <p:spPr>
            <a:xfrm>
              <a:off x="982046" y="954394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6967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5D2D3E1-1180-4089-9F98-1794D59362C2}"/>
              </a:ext>
            </a:extLst>
          </p:cNvPr>
          <p:cNvSpPr/>
          <p:nvPr/>
        </p:nvSpPr>
        <p:spPr>
          <a:xfrm>
            <a:off x="0" y="4749891"/>
            <a:ext cx="12192000" cy="15588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800E5E-4855-1985-E07D-B15BEB8C4511}"/>
              </a:ext>
            </a:extLst>
          </p:cNvPr>
          <p:cNvGrpSpPr/>
          <p:nvPr/>
        </p:nvGrpSpPr>
        <p:grpSpPr>
          <a:xfrm>
            <a:off x="4586659" y="549275"/>
            <a:ext cx="3018679" cy="857885"/>
            <a:chOff x="8117634" y="703302"/>
            <a:chExt cx="3018679" cy="8578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DF8D55-4284-4893-847A-D47E9C16D5AD}"/>
                </a:ext>
              </a:extLst>
            </p:cNvPr>
            <p:cNvSpPr txBox="1"/>
            <p:nvPr/>
          </p:nvSpPr>
          <p:spPr>
            <a:xfrm>
              <a:off x="8117634" y="914856"/>
              <a:ext cx="3018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홈페이지 장점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56A9E1A-218B-4DD3-9668-37B03B72D23C}"/>
                </a:ext>
              </a:extLst>
            </p:cNvPr>
            <p:cNvSpPr txBox="1"/>
            <p:nvPr/>
          </p:nvSpPr>
          <p:spPr>
            <a:xfrm>
              <a:off x="8164310" y="703302"/>
              <a:ext cx="2434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Advantages of the website 01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5A282D2-F97C-465E-89EE-19347397C779}"/>
              </a:ext>
            </a:extLst>
          </p:cNvPr>
          <p:cNvGrpSpPr/>
          <p:nvPr/>
        </p:nvGrpSpPr>
        <p:grpSpPr>
          <a:xfrm>
            <a:off x="3658839" y="5216331"/>
            <a:ext cx="4874318" cy="625954"/>
            <a:chOff x="4955483" y="2722285"/>
            <a:chExt cx="5645844" cy="6259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8A038D-DD0C-4D5F-A7F2-100CC5DEE3AC}"/>
                </a:ext>
              </a:extLst>
            </p:cNvPr>
            <p:cNvSpPr txBox="1"/>
            <p:nvPr/>
          </p:nvSpPr>
          <p:spPr>
            <a:xfrm>
              <a:off x="4955483" y="3068162"/>
              <a:ext cx="5645844" cy="280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42,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24,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18,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14,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12pt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로 이용하는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Pont size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가 한정적이라 번잡하지 않고 깔끔함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4B09A4-F9B2-4B7E-8B7A-FB285D7AD23F}"/>
                </a:ext>
              </a:extLst>
            </p:cNvPr>
            <p:cNvSpPr txBox="1"/>
            <p:nvPr/>
          </p:nvSpPr>
          <p:spPr>
            <a:xfrm>
              <a:off x="4955483" y="2722285"/>
              <a:ext cx="736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Good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DC91612-DBDB-B49C-0ED2-B69ADF08B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36" y="2000602"/>
            <a:ext cx="8021327" cy="216840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250D4-D898-06D3-A3BD-8AF55F5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07041D-EF83-15CB-6C76-5751B8B5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50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C2A5CBB-36D4-545D-6063-E99D7F723FAA}"/>
              </a:ext>
            </a:extLst>
          </p:cNvPr>
          <p:cNvGrpSpPr/>
          <p:nvPr/>
        </p:nvGrpSpPr>
        <p:grpSpPr>
          <a:xfrm>
            <a:off x="4586660" y="549275"/>
            <a:ext cx="3018679" cy="857885"/>
            <a:chOff x="8117634" y="703302"/>
            <a:chExt cx="3018679" cy="8578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689113-327D-0EC5-3088-188543868E50}"/>
                </a:ext>
              </a:extLst>
            </p:cNvPr>
            <p:cNvSpPr txBox="1"/>
            <p:nvPr/>
          </p:nvSpPr>
          <p:spPr>
            <a:xfrm>
              <a:off x="8117634" y="914856"/>
              <a:ext cx="3018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홈페이지 장점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BBE3E4-223E-CC85-5AFE-A0AC5A2DB609}"/>
                </a:ext>
              </a:extLst>
            </p:cNvPr>
            <p:cNvSpPr txBox="1"/>
            <p:nvPr/>
          </p:nvSpPr>
          <p:spPr>
            <a:xfrm>
              <a:off x="8164310" y="703302"/>
              <a:ext cx="24246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Advantages of the website 02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4E4924B-9036-AEBA-4CE3-791EDA13C9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62"/>
          <a:stretch/>
        </p:blipFill>
        <p:spPr>
          <a:xfrm>
            <a:off x="6328905" y="1857473"/>
            <a:ext cx="2191339" cy="252857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042749-8775-C896-6A4B-BF56148AFA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38"/>
          <a:stretch/>
        </p:blipFill>
        <p:spPr>
          <a:xfrm>
            <a:off x="3836137" y="1691674"/>
            <a:ext cx="1992126" cy="269436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288B30-F0B8-523B-6E10-97F1E0778875}"/>
              </a:ext>
            </a:extLst>
          </p:cNvPr>
          <p:cNvSpPr/>
          <p:nvPr/>
        </p:nvSpPr>
        <p:spPr>
          <a:xfrm>
            <a:off x="0" y="4749891"/>
            <a:ext cx="12192000" cy="15588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A5492F4-D387-AF89-E148-C30D5EEF8C48}"/>
              </a:ext>
            </a:extLst>
          </p:cNvPr>
          <p:cNvGrpSpPr/>
          <p:nvPr/>
        </p:nvGrpSpPr>
        <p:grpSpPr>
          <a:xfrm>
            <a:off x="4559557" y="5216331"/>
            <a:ext cx="3072887" cy="625954"/>
            <a:chOff x="4955483" y="2722285"/>
            <a:chExt cx="3559275" cy="6259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D5D58D-F330-900B-8928-4388C1E923CD}"/>
                </a:ext>
              </a:extLst>
            </p:cNvPr>
            <p:cNvSpPr txBox="1"/>
            <p:nvPr/>
          </p:nvSpPr>
          <p:spPr>
            <a:xfrm>
              <a:off x="4955483" y="3068162"/>
              <a:ext cx="3559275" cy="280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Sub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페이지 레이아웃과 비주얼 배치가 인상적이다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784C09-573B-155B-9B71-DADE8BA8C783}"/>
                </a:ext>
              </a:extLst>
            </p:cNvPr>
            <p:cNvSpPr txBox="1"/>
            <p:nvPr/>
          </p:nvSpPr>
          <p:spPr>
            <a:xfrm>
              <a:off x="4955483" y="2722285"/>
              <a:ext cx="736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Good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3C9D3E-861B-3E21-31E6-C22714D93AC7}"/>
              </a:ext>
            </a:extLst>
          </p:cNvPr>
          <p:cNvSpPr/>
          <p:nvPr/>
        </p:nvSpPr>
        <p:spPr>
          <a:xfrm>
            <a:off x="4181475" y="2619375"/>
            <a:ext cx="1304925" cy="1916484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15A836-F4A8-E863-93C5-748CB5DE8595}"/>
              </a:ext>
            </a:extLst>
          </p:cNvPr>
          <p:cNvSpPr/>
          <p:nvPr/>
        </p:nvSpPr>
        <p:spPr>
          <a:xfrm>
            <a:off x="6638925" y="1841491"/>
            <a:ext cx="1562100" cy="2694368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CDEBE5-3130-07AD-A52B-218D98875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1077DB-FDC2-0D89-DA4D-D78F93C0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12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3AD6F86-61A6-50DC-2FBD-9B42DA4819ED}"/>
              </a:ext>
            </a:extLst>
          </p:cNvPr>
          <p:cNvSpPr/>
          <p:nvPr/>
        </p:nvSpPr>
        <p:spPr>
          <a:xfrm>
            <a:off x="0" y="4749891"/>
            <a:ext cx="12192000" cy="15588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D98B31-9030-C5A4-2825-C2E1E175EDA1}"/>
              </a:ext>
            </a:extLst>
          </p:cNvPr>
          <p:cNvSpPr/>
          <p:nvPr/>
        </p:nvSpPr>
        <p:spPr>
          <a:xfrm>
            <a:off x="4742730" y="5750786"/>
            <a:ext cx="2706538" cy="314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8490BB8-9099-63E8-FA0D-C2908301B197}"/>
              </a:ext>
            </a:extLst>
          </p:cNvPr>
          <p:cNvGrpSpPr/>
          <p:nvPr/>
        </p:nvGrpSpPr>
        <p:grpSpPr>
          <a:xfrm>
            <a:off x="4586660" y="549275"/>
            <a:ext cx="3018679" cy="857885"/>
            <a:chOff x="8117634" y="703302"/>
            <a:chExt cx="3018679" cy="8578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D48F13-6263-57DF-6F66-62664D73A32F}"/>
                </a:ext>
              </a:extLst>
            </p:cNvPr>
            <p:cNvSpPr txBox="1"/>
            <p:nvPr/>
          </p:nvSpPr>
          <p:spPr>
            <a:xfrm>
              <a:off x="8117634" y="914856"/>
              <a:ext cx="3018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홈페이지 단점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AC6EB2-CA32-0199-A0FF-6890D8F3255B}"/>
                </a:ext>
              </a:extLst>
            </p:cNvPr>
            <p:cNvSpPr txBox="1"/>
            <p:nvPr/>
          </p:nvSpPr>
          <p:spPr>
            <a:xfrm>
              <a:off x="8164310" y="703302"/>
              <a:ext cx="25947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Disadvantages of the website 01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C6E2AF7-5A69-9D4D-C4B3-557C8D7DF620}"/>
              </a:ext>
            </a:extLst>
          </p:cNvPr>
          <p:cNvGrpSpPr/>
          <p:nvPr/>
        </p:nvGrpSpPr>
        <p:grpSpPr>
          <a:xfrm>
            <a:off x="4559557" y="4903354"/>
            <a:ext cx="3072887" cy="1125294"/>
            <a:chOff x="4955483" y="2722285"/>
            <a:chExt cx="3559275" cy="11252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D1554A-3F39-93B7-9257-37CE7EFC40D7}"/>
                </a:ext>
              </a:extLst>
            </p:cNvPr>
            <p:cNvSpPr txBox="1"/>
            <p:nvPr/>
          </p:nvSpPr>
          <p:spPr>
            <a:xfrm>
              <a:off x="4955483" y="3068162"/>
              <a:ext cx="3559275" cy="280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Section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마다 차지하는 공간이 크고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단조로운 구조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3C2ACA-CBF6-1215-6791-AB1E1A687FE6}"/>
                </a:ext>
              </a:extLst>
            </p:cNvPr>
            <p:cNvSpPr txBox="1"/>
            <p:nvPr/>
          </p:nvSpPr>
          <p:spPr>
            <a:xfrm>
              <a:off x="4955483" y="2722285"/>
              <a:ext cx="736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Bad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36B6BF-8F5D-BEB6-F422-C11D9D447A7A}"/>
                </a:ext>
              </a:extLst>
            </p:cNvPr>
            <p:cNvSpPr txBox="1"/>
            <p:nvPr/>
          </p:nvSpPr>
          <p:spPr>
            <a:xfrm>
              <a:off x="5290517" y="3567502"/>
              <a:ext cx="2889207" cy="280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ko-KR" sz="1100" dirty="0">
                  <a:solidFill>
                    <a:schemeClr val="bg1"/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Section</a:t>
              </a:r>
              <a:r>
                <a:rPr lang="ko-KR" altLang="en-US" sz="1100" dirty="0">
                  <a:solidFill>
                    <a:schemeClr val="bg1"/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 </a:t>
              </a:r>
              <a:r>
                <a:rPr lang="en-US" altLang="ko-KR" sz="1100" dirty="0">
                  <a:solidFill>
                    <a:schemeClr val="bg1"/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width</a:t>
              </a:r>
              <a:r>
                <a:rPr lang="ko-KR" altLang="en-US" sz="1100" dirty="0">
                  <a:solidFill>
                    <a:schemeClr val="bg1"/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를 조절하고 </a:t>
              </a:r>
              <a:r>
                <a:rPr lang="en-US" altLang="ko-KR" sz="1100" dirty="0">
                  <a:solidFill>
                    <a:schemeClr val="bg1"/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Hover </a:t>
              </a:r>
              <a:r>
                <a:rPr lang="ko-KR" altLang="en-US" sz="1100" dirty="0">
                  <a:solidFill>
                    <a:schemeClr val="bg1"/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추가</a:t>
              </a:r>
              <a:endParaRPr lang="en-US" altLang="ko-KR" sz="1100" dirty="0">
                <a:solidFill>
                  <a:schemeClr val="bg1"/>
                </a:solidFill>
                <a:latin typeface="a말머리2" panose="02020600000000000000" pitchFamily="18" charset="-127"/>
                <a:ea typeface="a말머리2" panose="02020600000000000000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DADF716-B093-831E-5066-5C94D87EE7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932033" y="1661583"/>
            <a:ext cx="1890739" cy="283388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BFD79B-1D3B-5C33-4CBC-2E3C109A7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66"/>
          <a:stretch/>
        </p:blipFill>
        <p:spPr>
          <a:xfrm>
            <a:off x="6174791" y="1722010"/>
            <a:ext cx="1890739" cy="277345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28198C-C77D-F710-C1C3-F5622428A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383FEF-CCA3-4DA0-1B94-6CF9496D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463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122A9CD-B830-FA73-E195-9AF08AEEFD38}"/>
              </a:ext>
            </a:extLst>
          </p:cNvPr>
          <p:cNvGrpSpPr/>
          <p:nvPr/>
        </p:nvGrpSpPr>
        <p:grpSpPr>
          <a:xfrm>
            <a:off x="4586661" y="549275"/>
            <a:ext cx="3018679" cy="857885"/>
            <a:chOff x="8117634" y="703302"/>
            <a:chExt cx="3018679" cy="8578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8CFB0D-B815-388E-6F78-8438FCEC0173}"/>
                </a:ext>
              </a:extLst>
            </p:cNvPr>
            <p:cNvSpPr txBox="1"/>
            <p:nvPr/>
          </p:nvSpPr>
          <p:spPr>
            <a:xfrm>
              <a:off x="8117634" y="914856"/>
              <a:ext cx="3018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홈페이지 단점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3091A2-1859-FE3E-5162-4B795156F49A}"/>
                </a:ext>
              </a:extLst>
            </p:cNvPr>
            <p:cNvSpPr txBox="1"/>
            <p:nvPr/>
          </p:nvSpPr>
          <p:spPr>
            <a:xfrm>
              <a:off x="8164310" y="703302"/>
              <a:ext cx="25947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Disadvantages of the website 02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64CD6A-6AB9-7FE0-64A6-9097714A2D35}"/>
              </a:ext>
            </a:extLst>
          </p:cNvPr>
          <p:cNvSpPr/>
          <p:nvPr/>
        </p:nvSpPr>
        <p:spPr>
          <a:xfrm>
            <a:off x="0" y="4749891"/>
            <a:ext cx="12192000" cy="15588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312761A-A4A1-70B7-FC26-43465AECC4FF}"/>
              </a:ext>
            </a:extLst>
          </p:cNvPr>
          <p:cNvGrpSpPr/>
          <p:nvPr/>
        </p:nvGrpSpPr>
        <p:grpSpPr>
          <a:xfrm>
            <a:off x="4108579" y="4903354"/>
            <a:ext cx="3974843" cy="625954"/>
            <a:chOff x="4955483" y="2722285"/>
            <a:chExt cx="4603996" cy="6259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F74C6A-73F9-1030-66AC-F66F622A5D6D}"/>
                </a:ext>
              </a:extLst>
            </p:cNvPr>
            <p:cNvSpPr txBox="1"/>
            <p:nvPr/>
          </p:nvSpPr>
          <p:spPr>
            <a:xfrm>
              <a:off x="4955483" y="3068162"/>
              <a:ext cx="4603996" cy="280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직관적이지 않은 단어 오용으로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Main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에서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Sub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페이지의 유도 실패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40B44E-C95D-CD29-C1A4-37312A54190F}"/>
                </a:ext>
              </a:extLst>
            </p:cNvPr>
            <p:cNvSpPr txBox="1"/>
            <p:nvPr/>
          </p:nvSpPr>
          <p:spPr>
            <a:xfrm>
              <a:off x="4955483" y="2722285"/>
              <a:ext cx="736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Bad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50E0256-1E45-E2EF-DD91-598A8F8B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37" y="2219477"/>
            <a:ext cx="2833885" cy="176330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DD8196-FA9B-BDD0-E063-4B6539100DE8}"/>
              </a:ext>
            </a:extLst>
          </p:cNvPr>
          <p:cNvSpPr/>
          <p:nvPr/>
        </p:nvSpPr>
        <p:spPr>
          <a:xfrm>
            <a:off x="5278454" y="3187993"/>
            <a:ext cx="687108" cy="356396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E987E6E6-BE04-5ACF-4DDE-D8AD0CE79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A9512DCE-8D6A-1515-9EFB-1753D0B68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DAFDA78-288D-236A-C68E-9AA13A41D448}"/>
              </a:ext>
            </a:extLst>
          </p:cNvPr>
          <p:cNvGrpSpPr/>
          <p:nvPr/>
        </p:nvGrpSpPr>
        <p:grpSpPr>
          <a:xfrm>
            <a:off x="5039405" y="5748571"/>
            <a:ext cx="2113190" cy="317065"/>
            <a:chOff x="5114925" y="5748571"/>
            <a:chExt cx="2113190" cy="31706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0DBF0ED-1BEE-9F42-2689-3D5A705310AA}"/>
                </a:ext>
              </a:extLst>
            </p:cNvPr>
            <p:cNvSpPr/>
            <p:nvPr/>
          </p:nvSpPr>
          <p:spPr>
            <a:xfrm>
              <a:off x="5114925" y="5750786"/>
              <a:ext cx="2113190" cy="3148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ECE210-2240-2FE2-514F-0B003F54AAE4}"/>
                </a:ext>
              </a:extLst>
            </p:cNvPr>
            <p:cNvSpPr txBox="1"/>
            <p:nvPr/>
          </p:nvSpPr>
          <p:spPr>
            <a:xfrm>
              <a:off x="5324087" y="5748571"/>
              <a:ext cx="1694867" cy="280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대중적인 </a:t>
              </a:r>
              <a:r>
                <a:rPr lang="en-US" altLang="ko-KR" sz="1100" dirty="0">
                  <a:solidFill>
                    <a:schemeClr val="bg1"/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Keywords </a:t>
              </a:r>
              <a:r>
                <a:rPr lang="ko-KR" altLang="en-US" sz="1100" dirty="0">
                  <a:solidFill>
                    <a:schemeClr val="bg1"/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사용</a:t>
              </a:r>
              <a:endParaRPr lang="en-US" altLang="ko-KR" sz="1100" dirty="0">
                <a:solidFill>
                  <a:schemeClr val="bg1"/>
                </a:solidFill>
                <a:latin typeface="a말머리2" panose="02020600000000000000" pitchFamily="18" charset="-127"/>
                <a:ea typeface="a말머리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938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88B7A3-3BB3-977B-2369-E501BDA5DEAD}"/>
              </a:ext>
            </a:extLst>
          </p:cNvPr>
          <p:cNvSpPr/>
          <p:nvPr/>
        </p:nvSpPr>
        <p:spPr>
          <a:xfrm>
            <a:off x="11099800" y="0"/>
            <a:ext cx="10922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B259AA-8356-EBD5-BAB6-FCD8C0A2C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988" y="1844675"/>
            <a:ext cx="2480896" cy="430041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1B5060F2-3B3B-8C21-65E5-37D212C8089D}"/>
              </a:ext>
            </a:extLst>
          </p:cNvPr>
          <p:cNvGrpSpPr/>
          <p:nvPr/>
        </p:nvGrpSpPr>
        <p:grpSpPr>
          <a:xfrm>
            <a:off x="1092200" y="5800725"/>
            <a:ext cx="532540" cy="508000"/>
            <a:chOff x="478303" y="479948"/>
            <a:chExt cx="635740" cy="60644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B151F3D-128F-465E-ADF0-B85E2CDBCBA8}"/>
                </a:ext>
              </a:extLst>
            </p:cNvPr>
            <p:cNvSpPr/>
            <p:nvPr userDrawn="1"/>
          </p:nvSpPr>
          <p:spPr>
            <a:xfrm>
              <a:off x="478303" y="479949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F6D6B7F-35C9-79CA-F466-3354325FC0AB}"/>
                </a:ext>
              </a:extLst>
            </p:cNvPr>
            <p:cNvSpPr/>
            <p:nvPr userDrawn="1"/>
          </p:nvSpPr>
          <p:spPr>
            <a:xfrm>
              <a:off x="730175" y="479948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A86CA83-6A09-7A2E-DF65-1AEC441F1A01}"/>
                </a:ext>
              </a:extLst>
            </p:cNvPr>
            <p:cNvSpPr/>
            <p:nvPr userDrawn="1"/>
          </p:nvSpPr>
          <p:spPr>
            <a:xfrm>
              <a:off x="982046" y="479948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731B56-F755-FF44-0F5B-4A3D4D810E28}"/>
                </a:ext>
              </a:extLst>
            </p:cNvPr>
            <p:cNvSpPr/>
            <p:nvPr userDrawn="1"/>
          </p:nvSpPr>
          <p:spPr>
            <a:xfrm>
              <a:off x="478303" y="717307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12D7FC1-FF47-D178-6AF5-107561524D37}"/>
                </a:ext>
              </a:extLst>
            </p:cNvPr>
            <p:cNvSpPr/>
            <p:nvPr userDrawn="1"/>
          </p:nvSpPr>
          <p:spPr>
            <a:xfrm>
              <a:off x="730175" y="717306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1BC1DC6C-DD64-A7FA-7818-AF423CA07677}"/>
                </a:ext>
              </a:extLst>
            </p:cNvPr>
            <p:cNvSpPr/>
            <p:nvPr userDrawn="1"/>
          </p:nvSpPr>
          <p:spPr>
            <a:xfrm>
              <a:off x="982046" y="717306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BEEFE09-3E4E-CEF2-F5F1-AD799213D86A}"/>
                </a:ext>
              </a:extLst>
            </p:cNvPr>
            <p:cNvSpPr/>
            <p:nvPr userDrawn="1"/>
          </p:nvSpPr>
          <p:spPr>
            <a:xfrm>
              <a:off x="478303" y="954395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C4124B5-3256-508C-6E29-C47C357EBB17}"/>
                </a:ext>
              </a:extLst>
            </p:cNvPr>
            <p:cNvSpPr/>
            <p:nvPr userDrawn="1"/>
          </p:nvSpPr>
          <p:spPr>
            <a:xfrm>
              <a:off x="730175" y="954394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B642D7-E247-F299-AC0D-40FEABCC2BA5}"/>
                </a:ext>
              </a:extLst>
            </p:cNvPr>
            <p:cNvSpPr/>
            <p:nvPr userDrawn="1"/>
          </p:nvSpPr>
          <p:spPr>
            <a:xfrm>
              <a:off x="982046" y="954394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104EA79-FE0B-044B-F690-2D42ACB87DA5}"/>
              </a:ext>
            </a:extLst>
          </p:cNvPr>
          <p:cNvGrpSpPr/>
          <p:nvPr/>
        </p:nvGrpSpPr>
        <p:grpSpPr>
          <a:xfrm>
            <a:off x="6486525" y="3584814"/>
            <a:ext cx="885825" cy="625954"/>
            <a:chOff x="6104576" y="2012721"/>
            <a:chExt cx="885825" cy="625954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9E21369-64C8-9C22-D98E-9D2085C9FF8C}"/>
                </a:ext>
              </a:extLst>
            </p:cNvPr>
            <p:cNvSpPr/>
            <p:nvPr/>
          </p:nvSpPr>
          <p:spPr>
            <a:xfrm>
              <a:off x="6176619" y="2012721"/>
              <a:ext cx="437759" cy="27699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DA3EFD8-4AA8-AF60-D90E-BC271A583331}"/>
                </a:ext>
              </a:extLst>
            </p:cNvPr>
            <p:cNvGrpSpPr/>
            <p:nvPr/>
          </p:nvGrpSpPr>
          <p:grpSpPr>
            <a:xfrm>
              <a:off x="6104576" y="2012721"/>
              <a:ext cx="885825" cy="625954"/>
              <a:chOff x="4826432" y="2722285"/>
              <a:chExt cx="3000362" cy="62595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49C7F4-09AD-B3CB-33D9-B9089B52C8AC}"/>
                  </a:ext>
                </a:extLst>
              </p:cNvPr>
              <p:cNvSpPr txBox="1"/>
              <p:nvPr/>
            </p:nvSpPr>
            <p:spPr>
              <a:xfrm>
                <a:off x="4826432" y="3068162"/>
                <a:ext cx="3000362" cy="280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Segoe Ul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0B3A19E-5913-9FE3-4344-3B9378E76BD4}"/>
                  </a:ext>
                </a:extLst>
              </p:cNvPr>
              <p:cNvSpPr txBox="1"/>
              <p:nvPr/>
            </p:nvSpPr>
            <p:spPr>
              <a:xfrm>
                <a:off x="4955482" y="2722285"/>
                <a:ext cx="17691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2">
                        <a:lumMod val="90000"/>
                      </a:schemeClr>
                    </a:solidFill>
                    <a:latin typeface="a말머리2" panose="02020600000000000000" pitchFamily="18" charset="-127"/>
                    <a:ea typeface="a말머리2" panose="02020600000000000000" pitchFamily="18" charset="-127"/>
                  </a:rPr>
                  <a:t>Font</a:t>
                </a:r>
                <a:endParaRPr lang="ko-KR" altLang="en-US" sz="1200" dirty="0">
                  <a:solidFill>
                    <a:schemeClr val="bg2">
                      <a:lumMod val="90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51274D-260D-ADD3-D3E6-0F519D66B175}"/>
              </a:ext>
            </a:extLst>
          </p:cNvPr>
          <p:cNvGrpSpPr/>
          <p:nvPr/>
        </p:nvGrpSpPr>
        <p:grpSpPr>
          <a:xfrm>
            <a:off x="7406292" y="3584814"/>
            <a:ext cx="1971674" cy="2071890"/>
            <a:chOff x="5752872" y="2823569"/>
            <a:chExt cx="1971674" cy="2071890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6CA854A-2CD0-94EE-7122-0F2214D93036}"/>
                </a:ext>
              </a:extLst>
            </p:cNvPr>
            <p:cNvSpPr/>
            <p:nvPr/>
          </p:nvSpPr>
          <p:spPr>
            <a:xfrm>
              <a:off x="5826819" y="2823569"/>
              <a:ext cx="742165" cy="27699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3C918D8-7847-000B-464A-4E7C2DC9540E}"/>
                </a:ext>
              </a:extLst>
            </p:cNvPr>
            <p:cNvSpPr txBox="1"/>
            <p:nvPr/>
          </p:nvSpPr>
          <p:spPr>
            <a:xfrm>
              <a:off x="5783351" y="2829641"/>
              <a:ext cx="839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2">
                      <a:lumMod val="90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Font size</a:t>
              </a:r>
              <a:endParaRPr lang="ko-KR" altLang="en-US" sz="1200" dirty="0">
                <a:solidFill>
                  <a:schemeClr val="bg2">
                    <a:lumMod val="90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02E476-0366-1A2A-036B-07B0BF4E83D4}"/>
                </a:ext>
              </a:extLst>
            </p:cNvPr>
            <p:cNvSpPr txBox="1"/>
            <p:nvPr/>
          </p:nvSpPr>
          <p:spPr>
            <a:xfrm>
              <a:off x="6249338" y="3148923"/>
              <a:ext cx="1114425" cy="280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ko-KR" sz="110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ea typeface="a말머리1" panose="02020600000000000000" pitchFamily="18" charset="-127"/>
                  <a:cs typeface="Segoe UI" panose="020B0502040204020203" pitchFamily="34" charset="0"/>
                </a:rPr>
                <a:t>Segoe Ul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571CD2-E71D-F656-9573-222D8DE5E699}"/>
                </a:ext>
              </a:extLst>
            </p:cNvPr>
            <p:cNvSpPr txBox="1"/>
            <p:nvPr/>
          </p:nvSpPr>
          <p:spPr>
            <a:xfrm>
              <a:off x="6276749" y="3512870"/>
              <a:ext cx="1114425" cy="283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ko-KR" sz="130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ea typeface="a말머리1" panose="02020600000000000000" pitchFamily="18" charset="-127"/>
                  <a:cs typeface="Segoe UI" panose="020B0502040204020203" pitchFamily="34" charset="0"/>
                </a:rPr>
                <a:t>Segoe Ul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9593EB0-7C76-A325-405E-963AC96305CD}"/>
                </a:ext>
              </a:extLst>
            </p:cNvPr>
            <p:cNvSpPr txBox="1"/>
            <p:nvPr/>
          </p:nvSpPr>
          <p:spPr>
            <a:xfrm>
              <a:off x="6276749" y="3819645"/>
              <a:ext cx="1114425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ko-KR" sz="150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ea typeface="a말머리1" panose="02020600000000000000" pitchFamily="18" charset="-127"/>
                  <a:cs typeface="Segoe UI" panose="020B0502040204020203" pitchFamily="34" charset="0"/>
                </a:rPr>
                <a:t>Segoe Ul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5E37C49-57C8-B815-965B-9957C3FFF127}"/>
                </a:ext>
              </a:extLst>
            </p:cNvPr>
            <p:cNvSpPr txBox="1"/>
            <p:nvPr/>
          </p:nvSpPr>
          <p:spPr>
            <a:xfrm>
              <a:off x="6276749" y="4181039"/>
              <a:ext cx="1285872" cy="304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ea typeface="a말머리1" panose="02020600000000000000" pitchFamily="18" charset="-127"/>
                  <a:cs typeface="Segoe UI" panose="020B0502040204020203" pitchFamily="34" charset="0"/>
                </a:rPr>
                <a:t>Segoe Ul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917790-1DB7-3363-1C89-E74CF42E4CBF}"/>
                </a:ext>
              </a:extLst>
            </p:cNvPr>
            <p:cNvSpPr txBox="1"/>
            <p:nvPr/>
          </p:nvSpPr>
          <p:spPr>
            <a:xfrm>
              <a:off x="6276749" y="4579539"/>
              <a:ext cx="1447797" cy="31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ko-KR" sz="240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ea typeface="a말머리1" panose="02020600000000000000" pitchFamily="18" charset="-127"/>
                  <a:cs typeface="Segoe UI" panose="020B0502040204020203" pitchFamily="34" charset="0"/>
                </a:rPr>
                <a:t>Segoe Ul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CD0A7D3-BEAB-649B-E5F5-5F43D62F5CDB}"/>
                </a:ext>
              </a:extLst>
            </p:cNvPr>
            <p:cNvSpPr txBox="1"/>
            <p:nvPr/>
          </p:nvSpPr>
          <p:spPr>
            <a:xfrm>
              <a:off x="5752872" y="3175518"/>
              <a:ext cx="472654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11pt</a:t>
              </a:r>
            </a:p>
            <a:p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13pt</a:t>
              </a:r>
            </a:p>
            <a:p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15pt</a:t>
              </a:r>
            </a:p>
            <a:p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20pt</a:t>
              </a:r>
            </a:p>
            <a:p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24pt</a:t>
              </a: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F392F9F-036C-3103-ADED-ED9DD9E050A9}"/>
              </a:ext>
            </a:extLst>
          </p:cNvPr>
          <p:cNvSpPr/>
          <p:nvPr/>
        </p:nvSpPr>
        <p:spPr>
          <a:xfrm rot="16200000">
            <a:off x="1363012" y="-258854"/>
            <a:ext cx="206303" cy="294084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0D2F82-8883-9B1F-DBAA-5CEA01853378}"/>
              </a:ext>
            </a:extLst>
          </p:cNvPr>
          <p:cNvGrpSpPr/>
          <p:nvPr/>
        </p:nvGrpSpPr>
        <p:grpSpPr>
          <a:xfrm>
            <a:off x="1016225" y="503003"/>
            <a:ext cx="2395815" cy="1411883"/>
            <a:chOff x="1016225" y="503003"/>
            <a:chExt cx="2395815" cy="141188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FF9ED36-D8D9-581A-E0A8-E38A04AC249C}"/>
                </a:ext>
              </a:extLst>
            </p:cNvPr>
            <p:cNvSpPr txBox="1"/>
            <p:nvPr/>
          </p:nvSpPr>
          <p:spPr>
            <a:xfrm>
              <a:off x="1016225" y="714557"/>
              <a:ext cx="23958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타홈페이지</a:t>
              </a:r>
              <a:endPara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5" panose="02020600000000000000" pitchFamily="18" charset="-127"/>
                <a:ea typeface="a말머리5" panose="02020600000000000000" pitchFamily="18" charset="-127"/>
              </a:endParaRPr>
            </a:p>
            <a:p>
              <a:r>
                <a:rPr lang="ko-KR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분석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A90E7B-06CC-71F7-7D7A-39CDCB6B284B}"/>
                </a:ext>
              </a:extLst>
            </p:cNvPr>
            <p:cNvSpPr txBox="1"/>
            <p:nvPr/>
          </p:nvSpPr>
          <p:spPr>
            <a:xfrm>
              <a:off x="1062901" y="503003"/>
              <a:ext cx="2219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Microsoft website analysis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7A2462-10D2-5EC4-A8EC-C5413501F154}"/>
              </a:ext>
            </a:extLst>
          </p:cNvPr>
          <p:cNvGrpSpPr/>
          <p:nvPr/>
        </p:nvGrpSpPr>
        <p:grpSpPr>
          <a:xfrm>
            <a:off x="6545378" y="1844675"/>
            <a:ext cx="2007190" cy="1436516"/>
            <a:chOff x="6838204" y="2825297"/>
            <a:chExt cx="2007190" cy="143651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8BF7569-279E-F9FF-C155-1C11FC3B9E9E}"/>
                </a:ext>
              </a:extLst>
            </p:cNvPr>
            <p:cNvGrpSpPr/>
            <p:nvPr/>
          </p:nvGrpSpPr>
          <p:grpSpPr>
            <a:xfrm>
              <a:off x="6838204" y="2825297"/>
              <a:ext cx="658866" cy="281277"/>
              <a:chOff x="8082866" y="2833667"/>
              <a:chExt cx="658866" cy="281277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23296B8B-B619-1123-6D7A-DBD39767B528}"/>
                  </a:ext>
                </a:extLst>
              </p:cNvPr>
              <p:cNvSpPr/>
              <p:nvPr/>
            </p:nvSpPr>
            <p:spPr>
              <a:xfrm>
                <a:off x="8082866" y="2833667"/>
                <a:ext cx="587927" cy="27699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0E7B89D-79E9-134F-831C-30C1E3D7F6D3}"/>
                  </a:ext>
                </a:extLst>
              </p:cNvPr>
              <p:cNvSpPr txBox="1"/>
              <p:nvPr/>
            </p:nvSpPr>
            <p:spPr>
              <a:xfrm>
                <a:off x="8082866" y="2837945"/>
                <a:ext cx="65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2">
                        <a:lumMod val="90000"/>
                      </a:schemeClr>
                    </a:solidFill>
                    <a:latin typeface="a말머리2" panose="02020600000000000000" pitchFamily="18" charset="-127"/>
                    <a:ea typeface="a말머리2" panose="02020600000000000000" pitchFamily="18" charset="-127"/>
                  </a:rPr>
                  <a:t>Color</a:t>
                </a:r>
                <a:endParaRPr lang="ko-KR" altLang="en-US" sz="1200" dirty="0">
                  <a:solidFill>
                    <a:schemeClr val="bg2">
                      <a:lumMod val="90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B6AACED-C132-0FB5-62C4-83824B0FB6C9}"/>
                </a:ext>
              </a:extLst>
            </p:cNvPr>
            <p:cNvGrpSpPr/>
            <p:nvPr/>
          </p:nvGrpSpPr>
          <p:grpSpPr>
            <a:xfrm>
              <a:off x="6838204" y="3241040"/>
              <a:ext cx="2007190" cy="1020773"/>
              <a:chOff x="8082866" y="3622704"/>
              <a:chExt cx="2007190" cy="102077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C5169E6-732E-23B8-6EC6-8C9A375037DD}"/>
                  </a:ext>
                </a:extLst>
              </p:cNvPr>
              <p:cNvSpPr/>
              <p:nvPr/>
            </p:nvSpPr>
            <p:spPr>
              <a:xfrm>
                <a:off x="8082866" y="3625988"/>
                <a:ext cx="1967233" cy="3192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5177CF1-D8D6-BB83-9E52-1F50BCF732B2}"/>
                  </a:ext>
                </a:extLst>
              </p:cNvPr>
              <p:cNvSpPr/>
              <p:nvPr/>
            </p:nvSpPr>
            <p:spPr>
              <a:xfrm>
                <a:off x="8082866" y="4315565"/>
                <a:ext cx="1967233" cy="327912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94AE8853-9FCF-AD88-31ED-6ED56674EDE2}"/>
                  </a:ext>
                </a:extLst>
              </p:cNvPr>
              <p:cNvSpPr/>
              <p:nvPr/>
            </p:nvSpPr>
            <p:spPr>
              <a:xfrm>
                <a:off x="8082868" y="3968404"/>
                <a:ext cx="1967233" cy="323956"/>
              </a:xfrm>
              <a:prstGeom prst="rect">
                <a:avLst/>
              </a:prstGeom>
              <a:solidFill>
                <a:srgbClr val="FFD800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FE1DE2D-4FC5-67BB-34B8-E5FB7B905D40}"/>
                  </a:ext>
                </a:extLst>
              </p:cNvPr>
              <p:cNvSpPr txBox="1"/>
              <p:nvPr/>
            </p:nvSpPr>
            <p:spPr>
              <a:xfrm>
                <a:off x="8526732" y="3954359"/>
                <a:ext cx="1563324" cy="296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POINT COLOR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#FFD800 </a:t>
                </a:r>
                <a:endParaRPr lang="ko-KR" altLang="en-US" sz="1000" dirty="0">
                  <a:solidFill>
                    <a:schemeClr val="bg1"/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9A4FE2-5E20-1B65-0477-243954B851CE}"/>
                  </a:ext>
                </a:extLst>
              </p:cNvPr>
              <p:cNvSpPr txBox="1"/>
              <p:nvPr/>
            </p:nvSpPr>
            <p:spPr>
              <a:xfrm>
                <a:off x="8526732" y="3622704"/>
                <a:ext cx="1515792" cy="296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MAIN COLOR </a:t>
                </a:r>
                <a:r>
                  <a:rPr lang="en-US" altLang="ko-KR" sz="1000" dirty="0">
                    <a:solidFill>
                      <a:schemeClr val="bg1">
                        <a:lumMod val="6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#FFFFFF</a:t>
                </a:r>
                <a:endPara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109EF16-030B-2A4A-5163-3EE7BEE1BF44}"/>
                  </a:ext>
                </a:extLst>
              </p:cNvPr>
              <p:cNvSpPr txBox="1"/>
              <p:nvPr/>
            </p:nvSpPr>
            <p:spPr>
              <a:xfrm>
                <a:off x="8526732" y="4311609"/>
                <a:ext cx="1430067" cy="296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SUB COLOR </a:t>
                </a:r>
                <a:r>
                  <a:rPr lang="en-US" altLang="ko-KR" sz="1000" dirty="0">
                    <a:solidFill>
                      <a:schemeClr val="bg1">
                        <a:lumMod val="6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#F2F2F2</a:t>
                </a:r>
                <a:endPara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endParaRPr>
              </a:p>
            </p:txBody>
          </p:sp>
        </p:grpSp>
      </p:grp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AAACA6EF-B0C9-BC0E-0291-62E067AB0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FC7772B1-E814-4A02-F5A0-CB6A6033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323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231898F-F3AD-B58B-5548-5BB8A5E9399B}"/>
              </a:ext>
            </a:extLst>
          </p:cNvPr>
          <p:cNvGrpSpPr/>
          <p:nvPr/>
        </p:nvGrpSpPr>
        <p:grpSpPr>
          <a:xfrm>
            <a:off x="4411242" y="549275"/>
            <a:ext cx="3369516" cy="857885"/>
            <a:chOff x="8117634" y="703302"/>
            <a:chExt cx="3369516" cy="8578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FB3C5C-8A2D-B670-1D66-186F6DDEE00E}"/>
                </a:ext>
              </a:extLst>
            </p:cNvPr>
            <p:cNvSpPr txBox="1"/>
            <p:nvPr/>
          </p:nvSpPr>
          <p:spPr>
            <a:xfrm>
              <a:off x="8117634" y="914856"/>
              <a:ext cx="3369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타홈페이지 </a:t>
              </a:r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장점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DD4468-C9F5-4EFD-2906-C7BD11631042}"/>
                </a:ext>
              </a:extLst>
            </p:cNvPr>
            <p:cNvSpPr txBox="1"/>
            <p:nvPr/>
          </p:nvSpPr>
          <p:spPr>
            <a:xfrm>
              <a:off x="8164310" y="703302"/>
              <a:ext cx="24246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Advantages of the website 01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AE858A-9F15-01EB-693C-8828A2836635}"/>
              </a:ext>
            </a:extLst>
          </p:cNvPr>
          <p:cNvSpPr/>
          <p:nvPr/>
        </p:nvSpPr>
        <p:spPr>
          <a:xfrm>
            <a:off x="0" y="4749891"/>
            <a:ext cx="12192000" cy="15588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270212-2990-7A34-A2F6-34E1EDF856BB}"/>
              </a:ext>
            </a:extLst>
          </p:cNvPr>
          <p:cNvGrpSpPr/>
          <p:nvPr/>
        </p:nvGrpSpPr>
        <p:grpSpPr>
          <a:xfrm>
            <a:off x="4656266" y="5216331"/>
            <a:ext cx="2879469" cy="625954"/>
            <a:chOff x="4955483" y="2722285"/>
            <a:chExt cx="3335242" cy="6259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B6585A-3A02-A5C0-5CE5-AD2C4DE8843E}"/>
                </a:ext>
              </a:extLst>
            </p:cNvPr>
            <p:cNvSpPr txBox="1"/>
            <p:nvPr/>
          </p:nvSpPr>
          <p:spPr>
            <a:xfrm>
              <a:off x="4955484" y="3068162"/>
              <a:ext cx="3335241" cy="280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Information bar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를 설치하여 간단한 정보 전달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60EDBC-BF0F-C6BB-F91F-D5F8CBE760DD}"/>
                </a:ext>
              </a:extLst>
            </p:cNvPr>
            <p:cNvSpPr txBox="1"/>
            <p:nvPr/>
          </p:nvSpPr>
          <p:spPr>
            <a:xfrm>
              <a:off x="4955483" y="2722285"/>
              <a:ext cx="736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Good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DA07ED7-C5A0-0D8C-7685-005691408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75" y="2899406"/>
            <a:ext cx="6496050" cy="35823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04BB78-7D8D-6E15-4D90-C1B9C85E9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495FBA3-69FE-BE02-D371-4C79573C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231898F-F3AD-B58B-5548-5BB8A5E9399B}"/>
              </a:ext>
            </a:extLst>
          </p:cNvPr>
          <p:cNvGrpSpPr/>
          <p:nvPr/>
        </p:nvGrpSpPr>
        <p:grpSpPr>
          <a:xfrm>
            <a:off x="4411242" y="549275"/>
            <a:ext cx="3369516" cy="857885"/>
            <a:chOff x="8117634" y="703302"/>
            <a:chExt cx="3369516" cy="8578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FB3C5C-8A2D-B670-1D66-186F6DDEE00E}"/>
                </a:ext>
              </a:extLst>
            </p:cNvPr>
            <p:cNvSpPr txBox="1"/>
            <p:nvPr/>
          </p:nvSpPr>
          <p:spPr>
            <a:xfrm>
              <a:off x="8117634" y="914856"/>
              <a:ext cx="3369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타홈페이지 </a:t>
              </a:r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장점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DD4468-C9F5-4EFD-2906-C7BD11631042}"/>
                </a:ext>
              </a:extLst>
            </p:cNvPr>
            <p:cNvSpPr txBox="1"/>
            <p:nvPr/>
          </p:nvSpPr>
          <p:spPr>
            <a:xfrm>
              <a:off x="8164310" y="703302"/>
              <a:ext cx="24246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Advantages of the website 02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AE858A-9F15-01EB-693C-8828A2836635}"/>
              </a:ext>
            </a:extLst>
          </p:cNvPr>
          <p:cNvSpPr/>
          <p:nvPr/>
        </p:nvSpPr>
        <p:spPr>
          <a:xfrm>
            <a:off x="0" y="4749891"/>
            <a:ext cx="12192000" cy="15588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270212-2990-7A34-A2F6-34E1EDF856BB}"/>
              </a:ext>
            </a:extLst>
          </p:cNvPr>
          <p:cNvGrpSpPr/>
          <p:nvPr/>
        </p:nvGrpSpPr>
        <p:grpSpPr>
          <a:xfrm>
            <a:off x="4090258" y="5113739"/>
            <a:ext cx="4011484" cy="831138"/>
            <a:chOff x="4955483" y="2722285"/>
            <a:chExt cx="4646436" cy="83113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B6585A-3A02-A5C0-5CE5-AD2C4DE8843E}"/>
                </a:ext>
              </a:extLst>
            </p:cNvPr>
            <p:cNvSpPr txBox="1"/>
            <p:nvPr/>
          </p:nvSpPr>
          <p:spPr>
            <a:xfrm>
              <a:off x="4955484" y="3068162"/>
              <a:ext cx="4646435" cy="485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Sub visual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요소를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main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visual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와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high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크기를 동일하게 배치하여 상하 구조에 안정감을 느끼게 함 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60EDBC-BF0F-C6BB-F91F-D5F8CBE760DD}"/>
                </a:ext>
              </a:extLst>
            </p:cNvPr>
            <p:cNvSpPr txBox="1"/>
            <p:nvPr/>
          </p:nvSpPr>
          <p:spPr>
            <a:xfrm>
              <a:off x="4955483" y="2722285"/>
              <a:ext cx="736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Good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C0D9B4D-4E80-D9A3-E24A-2565364AD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83" y="1597566"/>
            <a:ext cx="1525233" cy="298205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AECAE9-7A68-FB0C-0A83-8515F39EC1DD}"/>
              </a:ext>
            </a:extLst>
          </p:cNvPr>
          <p:cNvSpPr/>
          <p:nvPr/>
        </p:nvSpPr>
        <p:spPr>
          <a:xfrm>
            <a:off x="5227826" y="2948011"/>
            <a:ext cx="1736345" cy="585788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F53442-D2D5-2E53-8C19-A007AD77B2B5}"/>
              </a:ext>
            </a:extLst>
          </p:cNvPr>
          <p:cNvSpPr/>
          <p:nvPr/>
        </p:nvSpPr>
        <p:spPr>
          <a:xfrm>
            <a:off x="5227826" y="1720998"/>
            <a:ext cx="1736345" cy="585788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80D3F3-D8FE-FC81-F2D9-31A12BF98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0D44F6-F6B3-79F3-DBC9-BB2CDF13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699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1015A82-BF3A-DBBE-41AE-432E5E4DD5A3}"/>
              </a:ext>
            </a:extLst>
          </p:cNvPr>
          <p:cNvSpPr/>
          <p:nvPr/>
        </p:nvSpPr>
        <p:spPr>
          <a:xfrm>
            <a:off x="0" y="4749891"/>
            <a:ext cx="12192000" cy="15588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A965497-DB21-3B34-E800-14FE8B04F3DB}"/>
              </a:ext>
            </a:extLst>
          </p:cNvPr>
          <p:cNvGrpSpPr/>
          <p:nvPr/>
        </p:nvGrpSpPr>
        <p:grpSpPr>
          <a:xfrm>
            <a:off x="4559557" y="5113739"/>
            <a:ext cx="3927218" cy="831138"/>
            <a:chOff x="4955483" y="2722285"/>
            <a:chExt cx="4548833" cy="8311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77FC06-F3DA-0494-48A5-EEFE3890A96A}"/>
                </a:ext>
              </a:extLst>
            </p:cNvPr>
            <p:cNvSpPr txBox="1"/>
            <p:nvPr/>
          </p:nvSpPr>
          <p:spPr>
            <a:xfrm>
              <a:off x="4955483" y="3068162"/>
              <a:ext cx="4548833" cy="485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Sub text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를 길게 나열하여 이용자들에게 불필요한 정보를 제공함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비주얼을 해침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145EF2-6497-0816-9F62-65A4D2AF3381}"/>
                </a:ext>
              </a:extLst>
            </p:cNvPr>
            <p:cNvSpPr txBox="1"/>
            <p:nvPr/>
          </p:nvSpPr>
          <p:spPr>
            <a:xfrm>
              <a:off x="4955483" y="2722285"/>
              <a:ext cx="736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Bad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AB18B1-C9D7-C167-B072-94CE407C059A}"/>
              </a:ext>
            </a:extLst>
          </p:cNvPr>
          <p:cNvGrpSpPr/>
          <p:nvPr/>
        </p:nvGrpSpPr>
        <p:grpSpPr>
          <a:xfrm>
            <a:off x="4411242" y="549275"/>
            <a:ext cx="3369516" cy="857885"/>
            <a:chOff x="8117634" y="703302"/>
            <a:chExt cx="3369516" cy="8578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A89199-A33C-EC0C-6B91-190DC5D8D49F}"/>
                </a:ext>
              </a:extLst>
            </p:cNvPr>
            <p:cNvSpPr txBox="1"/>
            <p:nvPr/>
          </p:nvSpPr>
          <p:spPr>
            <a:xfrm>
              <a:off x="8117634" y="914856"/>
              <a:ext cx="3369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타홈페이지 단점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99CB8F-AF4D-5B39-6700-F39D585ED18F}"/>
                </a:ext>
              </a:extLst>
            </p:cNvPr>
            <p:cNvSpPr txBox="1"/>
            <p:nvPr/>
          </p:nvSpPr>
          <p:spPr>
            <a:xfrm>
              <a:off x="8164310" y="703302"/>
              <a:ext cx="26028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Disadvantages of the website 01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FBCC3A7-0E42-FAE0-D5B1-1D94C6115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2498379"/>
            <a:ext cx="5372100" cy="157607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DD7BBA-9225-7EC6-52D9-698D247A9244}"/>
              </a:ext>
            </a:extLst>
          </p:cNvPr>
          <p:cNvSpPr/>
          <p:nvPr/>
        </p:nvSpPr>
        <p:spPr>
          <a:xfrm>
            <a:off x="3589746" y="3429000"/>
            <a:ext cx="1269638" cy="645458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6BA51-5E15-F5A1-CC68-662F05BE2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955D49-5F85-B568-40F3-45EB6832C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716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1015A82-BF3A-DBBE-41AE-432E5E4DD5A3}"/>
              </a:ext>
            </a:extLst>
          </p:cNvPr>
          <p:cNvSpPr/>
          <p:nvPr/>
        </p:nvSpPr>
        <p:spPr>
          <a:xfrm>
            <a:off x="0" y="4749891"/>
            <a:ext cx="12192000" cy="15588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A965497-DB21-3B34-E800-14FE8B04F3DB}"/>
              </a:ext>
            </a:extLst>
          </p:cNvPr>
          <p:cNvGrpSpPr/>
          <p:nvPr/>
        </p:nvGrpSpPr>
        <p:grpSpPr>
          <a:xfrm>
            <a:off x="4559557" y="5113739"/>
            <a:ext cx="3927218" cy="831138"/>
            <a:chOff x="4955483" y="2722285"/>
            <a:chExt cx="4548833" cy="8311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77FC06-F3DA-0494-48A5-EEFE3890A96A}"/>
                </a:ext>
              </a:extLst>
            </p:cNvPr>
            <p:cNvSpPr txBox="1"/>
            <p:nvPr/>
          </p:nvSpPr>
          <p:spPr>
            <a:xfrm>
              <a:off x="4955483" y="3068162"/>
              <a:ext cx="4548833" cy="485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Hover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사용이 적고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사진이 많으나 동일한 인상의 이미지를 사용하여 이용자들의 시선을 끄는 큰 비주얼 요소가 없다  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145EF2-6497-0816-9F62-65A4D2AF3381}"/>
                </a:ext>
              </a:extLst>
            </p:cNvPr>
            <p:cNvSpPr txBox="1"/>
            <p:nvPr/>
          </p:nvSpPr>
          <p:spPr>
            <a:xfrm>
              <a:off x="4955483" y="2722285"/>
              <a:ext cx="736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Bad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AB18B1-C9D7-C167-B072-94CE407C059A}"/>
              </a:ext>
            </a:extLst>
          </p:cNvPr>
          <p:cNvGrpSpPr/>
          <p:nvPr/>
        </p:nvGrpSpPr>
        <p:grpSpPr>
          <a:xfrm>
            <a:off x="4411242" y="549275"/>
            <a:ext cx="3369516" cy="857885"/>
            <a:chOff x="8117634" y="703302"/>
            <a:chExt cx="3369516" cy="8578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A89199-A33C-EC0C-6B91-190DC5D8D49F}"/>
                </a:ext>
              </a:extLst>
            </p:cNvPr>
            <p:cNvSpPr txBox="1"/>
            <p:nvPr/>
          </p:nvSpPr>
          <p:spPr>
            <a:xfrm>
              <a:off x="8117634" y="914856"/>
              <a:ext cx="33695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타홈페이지 단점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99CB8F-AF4D-5B39-6700-F39D585ED18F}"/>
                </a:ext>
              </a:extLst>
            </p:cNvPr>
            <p:cNvSpPr txBox="1"/>
            <p:nvPr/>
          </p:nvSpPr>
          <p:spPr>
            <a:xfrm>
              <a:off x="8164310" y="703302"/>
              <a:ext cx="26028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Disadvantages of the website 02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F1E56DB-81B3-1E42-4A18-C43455A5C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83" y="1597566"/>
            <a:ext cx="1525233" cy="298205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3294FA0-4CB5-B967-BDAE-A45C5331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686A79-AD84-95D0-6D9A-D131B055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759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5A30A3F-9878-0186-F7F4-B2972EE35B91}"/>
              </a:ext>
            </a:extLst>
          </p:cNvPr>
          <p:cNvSpPr/>
          <p:nvPr/>
        </p:nvSpPr>
        <p:spPr>
          <a:xfrm>
            <a:off x="0" y="2828925"/>
            <a:ext cx="12192000" cy="6904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115BB6B-E749-26BA-E709-AB7B372F2E35}"/>
              </a:ext>
            </a:extLst>
          </p:cNvPr>
          <p:cNvGrpSpPr/>
          <p:nvPr/>
        </p:nvGrpSpPr>
        <p:grpSpPr>
          <a:xfrm>
            <a:off x="8692845" y="520700"/>
            <a:ext cx="2674191" cy="857885"/>
            <a:chOff x="8117634" y="703302"/>
            <a:chExt cx="2674191" cy="8578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DF8D55-4284-4893-847A-D47E9C16D5AD}"/>
                </a:ext>
              </a:extLst>
            </p:cNvPr>
            <p:cNvSpPr txBox="1"/>
            <p:nvPr/>
          </p:nvSpPr>
          <p:spPr>
            <a:xfrm>
              <a:off x="8117634" y="914856"/>
              <a:ext cx="26741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SWOT</a:t>
              </a:r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 분석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56A9E1A-218B-4DD3-9668-37B03B72D23C}"/>
                </a:ext>
              </a:extLst>
            </p:cNvPr>
            <p:cNvSpPr txBox="1"/>
            <p:nvPr/>
          </p:nvSpPr>
          <p:spPr>
            <a:xfrm>
              <a:off x="8164310" y="703302"/>
              <a:ext cx="2219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SWOT analysis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AFD1CC5-2A3C-9F92-8D27-07181E043493}"/>
              </a:ext>
            </a:extLst>
          </p:cNvPr>
          <p:cNvGrpSpPr/>
          <p:nvPr/>
        </p:nvGrpSpPr>
        <p:grpSpPr>
          <a:xfrm>
            <a:off x="1716982" y="2732994"/>
            <a:ext cx="8758036" cy="1956201"/>
            <a:chOff x="1716983" y="2786568"/>
            <a:chExt cx="8758036" cy="195620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26F1731-B034-C7C8-19C6-411EEB901AFD}"/>
                </a:ext>
              </a:extLst>
            </p:cNvPr>
            <p:cNvGrpSpPr/>
            <p:nvPr/>
          </p:nvGrpSpPr>
          <p:grpSpPr>
            <a:xfrm>
              <a:off x="1716983" y="2786568"/>
              <a:ext cx="1950144" cy="1751017"/>
              <a:chOff x="1424190" y="2801680"/>
              <a:chExt cx="1950144" cy="1751017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AFF081-8DDA-1DB8-F803-B2DE970448E0}"/>
                  </a:ext>
                </a:extLst>
              </p:cNvPr>
              <p:cNvSpPr txBox="1"/>
              <p:nvPr/>
            </p:nvSpPr>
            <p:spPr>
              <a:xfrm>
                <a:off x="1445765" y="2801680"/>
                <a:ext cx="29279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chemeClr val="bg1"/>
                    </a:solidFill>
                    <a:latin typeface="a말머리3" panose="02020600000000000000" pitchFamily="18" charset="-127"/>
                    <a:ea typeface="a말머리3" panose="02020600000000000000" pitchFamily="18" charset="-127"/>
                  </a:rPr>
                  <a:t>S</a:t>
                </a:r>
                <a:endParaRPr lang="ko-KR" altLang="en-US" sz="4800" dirty="0">
                  <a:solidFill>
                    <a:schemeClr val="bg1"/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endParaRPr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B9365923-C8F0-20B1-30EB-35E759AE3A88}"/>
                  </a:ext>
                </a:extLst>
              </p:cNvPr>
              <p:cNvGrpSpPr/>
              <p:nvPr/>
            </p:nvGrpSpPr>
            <p:grpSpPr>
              <a:xfrm>
                <a:off x="1424190" y="3721772"/>
                <a:ext cx="1950144" cy="830925"/>
                <a:chOff x="3510165" y="4098542"/>
                <a:chExt cx="1950144" cy="830925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11AF4AF-BB7A-A421-8FAF-6B79DA591516}"/>
                    </a:ext>
                  </a:extLst>
                </p:cNvPr>
                <p:cNvSpPr txBox="1"/>
                <p:nvPr/>
              </p:nvSpPr>
              <p:spPr>
                <a:xfrm>
                  <a:off x="3510165" y="4444206"/>
                  <a:ext cx="1950144" cy="485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600"/>
                    </a:lnSpc>
                  </a:pPr>
                  <a:r>
                    <a:rPr lang="ko-KR" altLang="en-US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눈길을 끌 수 있는 비주얼 요소</a:t>
                  </a:r>
                  <a:endPara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endParaRPr>
                </a:p>
                <a:p>
                  <a:pPr>
                    <a:lnSpc>
                      <a:spcPts val="1600"/>
                    </a:lnSpc>
                  </a:pPr>
                  <a:r>
                    <a:rPr lang="ko-KR" altLang="en-US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흥미와 관심을 유발</a:t>
                  </a:r>
                  <a:endPara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endParaRPr>
                </a:p>
              </p:txBody>
            </p:sp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0C140208-5099-69B8-B6CA-C02F22600A50}"/>
                    </a:ext>
                  </a:extLst>
                </p:cNvPr>
                <p:cNvSpPr/>
                <p:nvPr/>
              </p:nvSpPr>
              <p:spPr>
                <a:xfrm>
                  <a:off x="3586365" y="4106687"/>
                  <a:ext cx="476337" cy="276999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490E49D-836B-E710-4987-207D74539082}"/>
                    </a:ext>
                  </a:extLst>
                </p:cNvPr>
                <p:cNvSpPr txBox="1"/>
                <p:nvPr/>
              </p:nvSpPr>
              <p:spPr>
                <a:xfrm>
                  <a:off x="3586365" y="4098542"/>
                  <a:ext cx="47633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  <a:latin typeface="a말머리2" panose="02020600000000000000" pitchFamily="18" charset="-127"/>
                      <a:ea typeface="a말머리2" panose="02020600000000000000" pitchFamily="18" charset="-127"/>
                    </a:rPr>
                    <a:t>강점</a:t>
                  </a:r>
                </a:p>
              </p:txBody>
            </p:sp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425681E-099B-DE7D-7C07-C9C365C925E4}"/>
                </a:ext>
              </a:extLst>
            </p:cNvPr>
            <p:cNvGrpSpPr/>
            <p:nvPr/>
          </p:nvGrpSpPr>
          <p:grpSpPr>
            <a:xfrm>
              <a:off x="6283571" y="2786568"/>
              <a:ext cx="1908153" cy="1751017"/>
              <a:chOff x="1424190" y="2801680"/>
              <a:chExt cx="1908153" cy="175101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E83E3D-CA72-ADA4-B340-EA7BCC840B6A}"/>
                  </a:ext>
                </a:extLst>
              </p:cNvPr>
              <p:cNvSpPr txBox="1"/>
              <p:nvPr/>
            </p:nvSpPr>
            <p:spPr>
              <a:xfrm>
                <a:off x="1445765" y="2801680"/>
                <a:ext cx="29279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chemeClr val="bg1"/>
                    </a:solidFill>
                    <a:latin typeface="a말머리3" panose="02020600000000000000" pitchFamily="18" charset="-127"/>
                    <a:ea typeface="a말머리3" panose="02020600000000000000" pitchFamily="18" charset="-127"/>
                  </a:rPr>
                  <a:t>O</a:t>
                </a:r>
                <a:endParaRPr lang="ko-KR" altLang="en-US" sz="4800" dirty="0">
                  <a:solidFill>
                    <a:schemeClr val="bg1"/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endParaRP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10D276F0-7E2B-B246-6061-EFAD0BB45C31}"/>
                  </a:ext>
                </a:extLst>
              </p:cNvPr>
              <p:cNvGrpSpPr/>
              <p:nvPr/>
            </p:nvGrpSpPr>
            <p:grpSpPr>
              <a:xfrm>
                <a:off x="1424190" y="3721772"/>
                <a:ext cx="1908153" cy="830925"/>
                <a:chOff x="3510165" y="4098542"/>
                <a:chExt cx="1908153" cy="830925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CC164DB-D72E-54AC-B521-F2B1D017D5F6}"/>
                    </a:ext>
                  </a:extLst>
                </p:cNvPr>
                <p:cNvSpPr txBox="1"/>
                <p:nvPr/>
              </p:nvSpPr>
              <p:spPr>
                <a:xfrm>
                  <a:off x="3510165" y="4444206"/>
                  <a:ext cx="1908153" cy="485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600"/>
                    </a:lnSpc>
                  </a:pPr>
                  <a:r>
                    <a:rPr lang="ko-KR" altLang="en-US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소셜 미디어를 통한 유입이</a:t>
                  </a:r>
                  <a:endPara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endParaRPr>
                </a:p>
                <a:p>
                  <a:pPr>
                    <a:lnSpc>
                      <a:spcPts val="1600"/>
                    </a:lnSpc>
                  </a:pPr>
                  <a:r>
                    <a:rPr lang="ko-KR" altLang="en-US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꾸준히 증대</a:t>
                  </a:r>
                  <a:endPara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endParaRP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822C0654-AF61-1520-B6B5-7DD465CED005}"/>
                    </a:ext>
                  </a:extLst>
                </p:cNvPr>
                <p:cNvSpPr/>
                <p:nvPr/>
              </p:nvSpPr>
              <p:spPr>
                <a:xfrm>
                  <a:off x="3586365" y="4106687"/>
                  <a:ext cx="476337" cy="276999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F59E03A-6FD1-8092-D119-DAD249ECC5C0}"/>
                    </a:ext>
                  </a:extLst>
                </p:cNvPr>
                <p:cNvSpPr txBox="1"/>
                <p:nvPr/>
              </p:nvSpPr>
              <p:spPr>
                <a:xfrm>
                  <a:off x="3586365" y="4098542"/>
                  <a:ext cx="47633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  <a:latin typeface="a말머리2" panose="02020600000000000000" pitchFamily="18" charset="-127"/>
                      <a:ea typeface="a말머리2" panose="02020600000000000000" pitchFamily="18" charset="-127"/>
                    </a:rPr>
                    <a:t>기회</a:t>
                  </a:r>
                </a:p>
              </p:txBody>
            </p:sp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59C7244-F4DF-FFCC-7853-9FFD72FB9CC9}"/>
                </a:ext>
              </a:extLst>
            </p:cNvPr>
            <p:cNvGrpSpPr/>
            <p:nvPr/>
          </p:nvGrpSpPr>
          <p:grpSpPr>
            <a:xfrm>
              <a:off x="4000277" y="2786568"/>
              <a:ext cx="1950144" cy="1751017"/>
              <a:chOff x="1424190" y="2801680"/>
              <a:chExt cx="1950144" cy="175101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BFF12E9-9881-A20B-4831-30A5D994B8C8}"/>
                  </a:ext>
                </a:extLst>
              </p:cNvPr>
              <p:cNvSpPr txBox="1"/>
              <p:nvPr/>
            </p:nvSpPr>
            <p:spPr>
              <a:xfrm>
                <a:off x="1445765" y="2801680"/>
                <a:ext cx="29279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chemeClr val="bg1"/>
                    </a:solidFill>
                    <a:latin typeface="a말머리3" panose="02020600000000000000" pitchFamily="18" charset="-127"/>
                    <a:ea typeface="a말머리3" panose="02020600000000000000" pitchFamily="18" charset="-127"/>
                  </a:rPr>
                  <a:t>W</a:t>
                </a:r>
                <a:endParaRPr lang="ko-KR" altLang="en-US" sz="4800" dirty="0">
                  <a:solidFill>
                    <a:schemeClr val="bg1"/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84FADF1D-5E84-E476-968E-FCAA10D04667}"/>
                  </a:ext>
                </a:extLst>
              </p:cNvPr>
              <p:cNvGrpSpPr/>
              <p:nvPr/>
            </p:nvGrpSpPr>
            <p:grpSpPr>
              <a:xfrm>
                <a:off x="1424190" y="3721772"/>
                <a:ext cx="1950144" cy="830925"/>
                <a:chOff x="3510165" y="4098542"/>
                <a:chExt cx="1950144" cy="830925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B1D8631-598F-C4B3-6652-ABA9BB62A57D}"/>
                    </a:ext>
                  </a:extLst>
                </p:cNvPr>
                <p:cNvSpPr txBox="1"/>
                <p:nvPr/>
              </p:nvSpPr>
              <p:spPr>
                <a:xfrm>
                  <a:off x="3510165" y="4444206"/>
                  <a:ext cx="1950144" cy="485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600"/>
                    </a:lnSpc>
                  </a:pPr>
                  <a:r>
                    <a:rPr lang="ko-KR" altLang="en-US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국내 사이트의 잦은 접속 오류</a:t>
                  </a:r>
                  <a:endPara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endParaRPr>
                </a:p>
                <a:p>
                  <a:pPr>
                    <a:lnSpc>
                      <a:spcPts val="1600"/>
                    </a:lnSpc>
                  </a:pPr>
                  <a:r>
                    <a:rPr lang="ko-KR" altLang="en-US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서브 페이지 링크 오류</a:t>
                  </a:r>
                  <a:endPara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endParaRPr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16A4D217-015D-7171-79D3-BA1A2869169F}"/>
                    </a:ext>
                  </a:extLst>
                </p:cNvPr>
                <p:cNvSpPr/>
                <p:nvPr/>
              </p:nvSpPr>
              <p:spPr>
                <a:xfrm>
                  <a:off x="3586365" y="4106687"/>
                  <a:ext cx="476337" cy="276999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8399F68-FE66-0DC7-0109-53F3D4C2198A}"/>
                    </a:ext>
                  </a:extLst>
                </p:cNvPr>
                <p:cNvSpPr txBox="1"/>
                <p:nvPr/>
              </p:nvSpPr>
              <p:spPr>
                <a:xfrm>
                  <a:off x="3586365" y="4098542"/>
                  <a:ext cx="47633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  <a:latin typeface="a말머리2" panose="02020600000000000000" pitchFamily="18" charset="-127"/>
                      <a:ea typeface="a말머리2" panose="02020600000000000000" pitchFamily="18" charset="-127"/>
                    </a:rPr>
                    <a:t>약점</a:t>
                  </a:r>
                </a:p>
              </p:txBody>
            </p:sp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6ABA194-2185-624B-6F99-42A503B53F28}"/>
                </a:ext>
              </a:extLst>
            </p:cNvPr>
            <p:cNvGrpSpPr/>
            <p:nvPr/>
          </p:nvGrpSpPr>
          <p:grpSpPr>
            <a:xfrm>
              <a:off x="8524875" y="2786568"/>
              <a:ext cx="1950144" cy="1956201"/>
              <a:chOff x="1424190" y="2801680"/>
              <a:chExt cx="1950144" cy="195620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B905F8-D9B0-849A-1C79-9D9D21D0F5A7}"/>
                  </a:ext>
                </a:extLst>
              </p:cNvPr>
              <p:cNvSpPr txBox="1"/>
              <p:nvPr/>
            </p:nvSpPr>
            <p:spPr>
              <a:xfrm>
                <a:off x="1445765" y="2801680"/>
                <a:ext cx="29279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solidFill>
                      <a:schemeClr val="bg1"/>
                    </a:solidFill>
                    <a:latin typeface="a말머리3" panose="02020600000000000000" pitchFamily="18" charset="-127"/>
                    <a:ea typeface="a말머리3" panose="02020600000000000000" pitchFamily="18" charset="-127"/>
                  </a:rPr>
                  <a:t>T</a:t>
                </a:r>
                <a:endParaRPr lang="ko-KR" altLang="en-US" sz="4800" dirty="0">
                  <a:solidFill>
                    <a:schemeClr val="bg1"/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endParaRPr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5E079109-5F8E-5E19-F6C4-B8CAB78D23ED}"/>
                  </a:ext>
                </a:extLst>
              </p:cNvPr>
              <p:cNvGrpSpPr/>
              <p:nvPr/>
            </p:nvGrpSpPr>
            <p:grpSpPr>
              <a:xfrm>
                <a:off x="1424190" y="3721772"/>
                <a:ext cx="1950144" cy="1036109"/>
                <a:chOff x="3510165" y="4098542"/>
                <a:chExt cx="1950144" cy="1036109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1B296C7-00FC-0624-E7D4-71B74B4BBAF4}"/>
                    </a:ext>
                  </a:extLst>
                </p:cNvPr>
                <p:cNvSpPr txBox="1"/>
                <p:nvPr/>
              </p:nvSpPr>
              <p:spPr>
                <a:xfrm>
                  <a:off x="3510165" y="4444206"/>
                  <a:ext cx="1950144" cy="6904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600"/>
                    </a:lnSpc>
                  </a:pPr>
                  <a:r>
                    <a:rPr lang="ko-KR" altLang="en-US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사이트 이외에 미디어를 통해</a:t>
                  </a:r>
                  <a:endPara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endParaRPr>
                </a:p>
                <a:p>
                  <a:pPr>
                    <a:lnSpc>
                      <a:spcPts val="1600"/>
                    </a:lnSpc>
                  </a:pPr>
                  <a:r>
                    <a:rPr lang="ko-KR" altLang="en-US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찾고자 하는 정보를 보다 쉽게 얻을 수 있음</a:t>
                  </a:r>
                  <a:endPara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C39071B5-584F-0660-88EA-218477187E0B}"/>
                    </a:ext>
                  </a:extLst>
                </p:cNvPr>
                <p:cNvSpPr/>
                <p:nvPr/>
              </p:nvSpPr>
              <p:spPr>
                <a:xfrm>
                  <a:off x="3586365" y="4106687"/>
                  <a:ext cx="476337" cy="276999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7B470BF-4BE6-79EE-F4C2-D9225E316A9D}"/>
                    </a:ext>
                  </a:extLst>
                </p:cNvPr>
                <p:cNvSpPr txBox="1"/>
                <p:nvPr/>
              </p:nvSpPr>
              <p:spPr>
                <a:xfrm>
                  <a:off x="3586365" y="4098542"/>
                  <a:ext cx="47633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  <a:latin typeface="a말머리2" panose="02020600000000000000" pitchFamily="18" charset="-127"/>
                      <a:ea typeface="a말머리2" panose="02020600000000000000" pitchFamily="18" charset="-127"/>
                    </a:rPr>
                    <a:t>위협</a:t>
                  </a:r>
                </a:p>
              </p:txBody>
            </p:sp>
          </p:grpSp>
        </p:grpSp>
      </p:grpSp>
      <p:sp>
        <p:nvSpPr>
          <p:cNvPr id="44" name="바닥글 개체 틀 43">
            <a:extLst>
              <a:ext uri="{FF2B5EF4-FFF2-40B4-BE49-F238E27FC236}">
                <a16:creationId xmlns:a16="http://schemas.microsoft.com/office/drawing/2014/main" id="{0339B0D2-6E95-2A6A-A0E8-1B1FA91DA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45" name="슬라이드 번호 개체 틀 44">
            <a:extLst>
              <a:ext uri="{FF2B5EF4-FFF2-40B4-BE49-F238E27FC236}">
                <a16:creationId xmlns:a16="http://schemas.microsoft.com/office/drawing/2014/main" id="{83C316DA-9765-2647-04FB-EFAE19F42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98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5A8966CB-345E-5C95-8345-136B8C239682}"/>
              </a:ext>
            </a:extLst>
          </p:cNvPr>
          <p:cNvSpPr/>
          <p:nvPr/>
        </p:nvSpPr>
        <p:spPr>
          <a:xfrm rot="16200000">
            <a:off x="8161600" y="580423"/>
            <a:ext cx="206303" cy="785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89887E-29A9-A0EB-A057-0A9EFEA4BBE0}"/>
              </a:ext>
            </a:extLst>
          </p:cNvPr>
          <p:cNvSpPr/>
          <p:nvPr/>
        </p:nvSpPr>
        <p:spPr>
          <a:xfrm rot="16200000">
            <a:off x="8161600" y="-826160"/>
            <a:ext cx="206303" cy="785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9BBE01D-9E5D-435F-8D60-005B5FCA4D25}"/>
              </a:ext>
            </a:extLst>
          </p:cNvPr>
          <p:cNvGrpSpPr/>
          <p:nvPr/>
        </p:nvGrpSpPr>
        <p:grpSpPr>
          <a:xfrm>
            <a:off x="2616699" y="2104707"/>
            <a:ext cx="1110575" cy="857885"/>
            <a:chOff x="5540712" y="617036"/>
            <a:chExt cx="1110575" cy="857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E83DC57-F9FC-42D6-AB2A-8D5A310EA7CE}"/>
                </a:ext>
              </a:extLst>
            </p:cNvPr>
            <p:cNvSpPr txBox="1"/>
            <p:nvPr/>
          </p:nvSpPr>
          <p:spPr>
            <a:xfrm>
              <a:off x="5540712" y="828590"/>
              <a:ext cx="1110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목차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9155DD4-458D-4004-B8C9-D95605CFCA86}"/>
                </a:ext>
              </a:extLst>
            </p:cNvPr>
            <p:cNvSpPr txBox="1"/>
            <p:nvPr/>
          </p:nvSpPr>
          <p:spPr>
            <a:xfrm>
              <a:off x="5623050" y="617036"/>
              <a:ext cx="9458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CONTENT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A0D700-12F7-FBF0-4F82-B8C387FD8AB7}"/>
              </a:ext>
            </a:extLst>
          </p:cNvPr>
          <p:cNvGrpSpPr/>
          <p:nvPr/>
        </p:nvGrpSpPr>
        <p:grpSpPr>
          <a:xfrm>
            <a:off x="4253762" y="2962592"/>
            <a:ext cx="5695570" cy="2781570"/>
            <a:chOff x="4653812" y="3211611"/>
            <a:chExt cx="5695570" cy="278157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4ACA262-4440-4686-941A-7B4595BDB94B}"/>
                </a:ext>
              </a:extLst>
            </p:cNvPr>
            <p:cNvGrpSpPr/>
            <p:nvPr/>
          </p:nvGrpSpPr>
          <p:grpSpPr>
            <a:xfrm>
              <a:off x="4653812" y="3211611"/>
              <a:ext cx="1632577" cy="601894"/>
              <a:chOff x="3627147" y="2259147"/>
              <a:chExt cx="1632577" cy="601894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E438323-5E98-4C4F-B0BD-05566644F7FA}"/>
                  </a:ext>
                </a:extLst>
              </p:cNvPr>
              <p:cNvSpPr txBox="1"/>
              <p:nvPr/>
            </p:nvSpPr>
            <p:spPr>
              <a:xfrm>
                <a:off x="3868692" y="2543069"/>
                <a:ext cx="1391032" cy="317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어도비 소개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4801AA5-63F1-472D-A57F-FC12D0A6FE83}"/>
                  </a:ext>
                </a:extLst>
              </p:cNvPr>
              <p:cNvSpPr txBox="1"/>
              <p:nvPr/>
            </p:nvSpPr>
            <p:spPr>
              <a:xfrm>
                <a:off x="3627147" y="2259147"/>
                <a:ext cx="1304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4" panose="02020600000000000000" pitchFamily="18" charset="-127"/>
                    <a:ea typeface="a말머리4" panose="02020600000000000000" pitchFamily="18" charset="-127"/>
                  </a:rPr>
                  <a:t>01 INTRODUCE</a:t>
                </a: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4" panose="02020600000000000000" pitchFamily="18" charset="-127"/>
                  <a:ea typeface="a말머리4" panose="02020600000000000000" pitchFamily="18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EC1BCE9-4B1A-439D-B406-E83541953D88}"/>
                </a:ext>
              </a:extLst>
            </p:cNvPr>
            <p:cNvGrpSpPr/>
            <p:nvPr/>
          </p:nvGrpSpPr>
          <p:grpSpPr>
            <a:xfrm>
              <a:off x="6484453" y="3211611"/>
              <a:ext cx="1632577" cy="601894"/>
              <a:chOff x="3627148" y="3232646"/>
              <a:chExt cx="1632577" cy="601894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F10BEBF-F79A-4808-8CD0-62725DD803BB}"/>
                  </a:ext>
                </a:extLst>
              </p:cNvPr>
              <p:cNvSpPr txBox="1"/>
              <p:nvPr/>
            </p:nvSpPr>
            <p:spPr>
              <a:xfrm>
                <a:off x="3868693" y="3516568"/>
                <a:ext cx="1391032" cy="317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요구사항 및 분석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412B118-50EF-4911-A601-798C60478528}"/>
                  </a:ext>
                </a:extLst>
              </p:cNvPr>
              <p:cNvSpPr txBox="1"/>
              <p:nvPr/>
            </p:nvSpPr>
            <p:spPr>
              <a:xfrm>
                <a:off x="3627148" y="3232646"/>
                <a:ext cx="15021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4" panose="02020600000000000000" pitchFamily="18" charset="-127"/>
                    <a:ea typeface="a말머리4" panose="02020600000000000000" pitchFamily="18" charset="-127"/>
                  </a:rPr>
                  <a:t>02 REQUITEMENT</a:t>
                </a: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4" panose="02020600000000000000" pitchFamily="18" charset="-127"/>
                  <a:ea typeface="a말머리4" panose="02020600000000000000" pitchFamily="18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5139695-9A12-450C-A751-B4A3E30C4179}"/>
                </a:ext>
              </a:extLst>
            </p:cNvPr>
            <p:cNvGrpSpPr/>
            <p:nvPr/>
          </p:nvGrpSpPr>
          <p:grpSpPr>
            <a:xfrm>
              <a:off x="8513062" y="3211611"/>
              <a:ext cx="1836320" cy="968725"/>
              <a:chOff x="3632827" y="4204052"/>
              <a:chExt cx="1836320" cy="968725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9AC1335-DCFA-4E32-BF9F-F30CDBD3B600}"/>
                  </a:ext>
                </a:extLst>
              </p:cNvPr>
              <p:cNvSpPr txBox="1"/>
              <p:nvPr/>
            </p:nvSpPr>
            <p:spPr>
              <a:xfrm>
                <a:off x="3874371" y="4487974"/>
                <a:ext cx="1502121" cy="684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홈페이지 방문자 분석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타겟 설정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페르소나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2D9429B-DA62-4B1A-8BD7-D2CDC5C72DE2}"/>
                  </a:ext>
                </a:extLst>
              </p:cNvPr>
              <p:cNvSpPr txBox="1"/>
              <p:nvPr/>
            </p:nvSpPr>
            <p:spPr>
              <a:xfrm>
                <a:off x="3632827" y="4204052"/>
                <a:ext cx="18363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4" panose="02020600000000000000" pitchFamily="18" charset="-127"/>
                    <a:ea typeface="a말머리4" panose="02020600000000000000" pitchFamily="18" charset="-127"/>
                  </a:rPr>
                  <a:t>03 TARGET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4" panose="02020600000000000000" pitchFamily="18" charset="-127"/>
                    <a:ea typeface="a말머리4" panose="02020600000000000000" pitchFamily="18" charset="-127"/>
                  </a:rPr>
                  <a:t>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4" panose="02020600000000000000" pitchFamily="18" charset="-127"/>
                    <a:ea typeface="a말머리4" panose="02020600000000000000" pitchFamily="18" charset="-127"/>
                  </a:rPr>
                  <a:t>ANALYSIS</a:t>
                </a: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4" panose="02020600000000000000" pitchFamily="18" charset="-127"/>
                  <a:ea typeface="a말머리4" panose="02020600000000000000" pitchFamily="18" charset="-127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1B869D87-C4FC-4569-8567-B611F059B2A1}"/>
                </a:ext>
              </a:extLst>
            </p:cNvPr>
            <p:cNvGrpSpPr/>
            <p:nvPr/>
          </p:nvGrpSpPr>
          <p:grpSpPr>
            <a:xfrm>
              <a:off x="4653812" y="4618191"/>
              <a:ext cx="1986950" cy="1374990"/>
              <a:chOff x="6096001" y="2259147"/>
              <a:chExt cx="1986950" cy="1374990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83D465D-9CCF-4914-A100-3C62B3DCDD9E}"/>
                  </a:ext>
                </a:extLst>
              </p:cNvPr>
              <p:cNvSpPr txBox="1"/>
              <p:nvPr/>
            </p:nvSpPr>
            <p:spPr>
              <a:xfrm>
                <a:off x="6337545" y="2543069"/>
                <a:ext cx="1502121" cy="1091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홈페이지 분석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홈페이지 장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, </a:t>
                </a: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단점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타홈페이지 분석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타홈페이지 장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, </a:t>
                </a: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단점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SWOT </a:t>
                </a: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분석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1AF9409-5881-4EDC-A26C-ED903628B46B}"/>
                  </a:ext>
                </a:extLst>
              </p:cNvPr>
              <p:cNvSpPr txBox="1"/>
              <p:nvPr/>
            </p:nvSpPr>
            <p:spPr>
              <a:xfrm>
                <a:off x="6096001" y="2259147"/>
                <a:ext cx="1986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4" panose="02020600000000000000" pitchFamily="18" charset="-127"/>
                    <a:ea typeface="a말머리4" panose="02020600000000000000" pitchFamily="18" charset="-127"/>
                  </a:rPr>
                  <a:t>04 RENEWAL CONCERT</a:t>
                </a: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4" panose="02020600000000000000" pitchFamily="18" charset="-127"/>
                  <a:ea typeface="a말머리4" panose="02020600000000000000" pitchFamily="18" charset="-127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C2B5A90-5EA4-4BCA-BA1E-E1016B2A0962}"/>
                </a:ext>
              </a:extLst>
            </p:cNvPr>
            <p:cNvGrpSpPr/>
            <p:nvPr/>
          </p:nvGrpSpPr>
          <p:grpSpPr>
            <a:xfrm>
              <a:off x="7114741" y="4618191"/>
              <a:ext cx="1743665" cy="1374990"/>
              <a:chOff x="6096000" y="3814557"/>
              <a:chExt cx="1743665" cy="1374990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1B3C02C-563B-437E-BB6A-61F8072F8522}"/>
                  </a:ext>
                </a:extLst>
              </p:cNvPr>
              <p:cNvSpPr txBox="1"/>
              <p:nvPr/>
            </p:nvSpPr>
            <p:spPr>
              <a:xfrm>
                <a:off x="6337544" y="4098479"/>
                <a:ext cx="1502121" cy="1091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구체적 구현방안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아이디어 스케치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와이어 프레임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사이트 맵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스토리보드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8B7DC21-DDB4-4B8F-84B0-60CBBDABCF99}"/>
                  </a:ext>
                </a:extLst>
              </p:cNvPr>
              <p:cNvSpPr txBox="1"/>
              <p:nvPr/>
            </p:nvSpPr>
            <p:spPr>
              <a:xfrm>
                <a:off x="6096000" y="3814557"/>
                <a:ext cx="16919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4" panose="02020600000000000000" pitchFamily="18" charset="-127"/>
                    <a:ea typeface="a말머리4" panose="02020600000000000000" pitchFamily="18" charset="-127"/>
                  </a:rPr>
                  <a:t>05 BENCH MARKING</a:t>
                </a: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4" panose="02020600000000000000" pitchFamily="18" charset="-127"/>
                  <a:ea typeface="a말머리4" panose="02020600000000000000" pitchFamily="18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202D8FC-95EC-13F0-0F67-B4EEFC6D4752}"/>
              </a:ext>
            </a:extLst>
          </p:cNvPr>
          <p:cNvGrpSpPr/>
          <p:nvPr/>
        </p:nvGrpSpPr>
        <p:grpSpPr>
          <a:xfrm>
            <a:off x="1092200" y="577850"/>
            <a:ext cx="532540" cy="508000"/>
            <a:chOff x="478303" y="479948"/>
            <a:chExt cx="635740" cy="60644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C37DE2E-0564-FC43-A27C-F7B2F564048D}"/>
                </a:ext>
              </a:extLst>
            </p:cNvPr>
            <p:cNvSpPr/>
            <p:nvPr userDrawn="1"/>
          </p:nvSpPr>
          <p:spPr>
            <a:xfrm>
              <a:off x="478303" y="479949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D2E936D-E900-57DC-E609-8AF18114C229}"/>
                </a:ext>
              </a:extLst>
            </p:cNvPr>
            <p:cNvSpPr/>
            <p:nvPr userDrawn="1"/>
          </p:nvSpPr>
          <p:spPr>
            <a:xfrm>
              <a:off x="730175" y="479948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CA58635-4ED3-EA1B-F197-F2BF27641FC4}"/>
                </a:ext>
              </a:extLst>
            </p:cNvPr>
            <p:cNvSpPr/>
            <p:nvPr userDrawn="1"/>
          </p:nvSpPr>
          <p:spPr>
            <a:xfrm>
              <a:off x="982046" y="479948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44EEA5-EFA7-0097-E662-B718A99C73D8}"/>
                </a:ext>
              </a:extLst>
            </p:cNvPr>
            <p:cNvSpPr/>
            <p:nvPr userDrawn="1"/>
          </p:nvSpPr>
          <p:spPr>
            <a:xfrm>
              <a:off x="478303" y="717307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A4AE743-C9C5-6E14-CFF5-1FA24A86D404}"/>
                </a:ext>
              </a:extLst>
            </p:cNvPr>
            <p:cNvSpPr/>
            <p:nvPr userDrawn="1"/>
          </p:nvSpPr>
          <p:spPr>
            <a:xfrm>
              <a:off x="730175" y="717306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B24D968-B0EA-D8B0-BDC9-44D8C5F3E931}"/>
                </a:ext>
              </a:extLst>
            </p:cNvPr>
            <p:cNvSpPr/>
            <p:nvPr userDrawn="1"/>
          </p:nvSpPr>
          <p:spPr>
            <a:xfrm>
              <a:off x="982046" y="717306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C784A1F-5ECF-933D-B894-5260A2B4B96A}"/>
                </a:ext>
              </a:extLst>
            </p:cNvPr>
            <p:cNvSpPr/>
            <p:nvPr userDrawn="1"/>
          </p:nvSpPr>
          <p:spPr>
            <a:xfrm>
              <a:off x="478303" y="954395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B2A7067-1FE9-A785-2E13-A5F58366B2BE}"/>
                </a:ext>
              </a:extLst>
            </p:cNvPr>
            <p:cNvSpPr/>
            <p:nvPr userDrawn="1"/>
          </p:nvSpPr>
          <p:spPr>
            <a:xfrm>
              <a:off x="730175" y="954394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3107FDD-298D-BA7E-77F8-38DF08FB77D7}"/>
                </a:ext>
              </a:extLst>
            </p:cNvPr>
            <p:cNvSpPr/>
            <p:nvPr userDrawn="1"/>
          </p:nvSpPr>
          <p:spPr>
            <a:xfrm>
              <a:off x="982046" y="954394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3D6128-0951-E1B8-41B0-252AC84B1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12B172-5541-145B-8D0C-C0A0F062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E693B8-1D1C-EFE4-12F2-175504850B86}"/>
              </a:ext>
            </a:extLst>
          </p:cNvPr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097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9115BB6B-E749-26BA-E709-AB7B372F2E35}"/>
              </a:ext>
            </a:extLst>
          </p:cNvPr>
          <p:cNvGrpSpPr/>
          <p:nvPr/>
        </p:nvGrpSpPr>
        <p:grpSpPr>
          <a:xfrm>
            <a:off x="994285" y="514439"/>
            <a:ext cx="3356280" cy="857885"/>
            <a:chOff x="8117634" y="703302"/>
            <a:chExt cx="3356280" cy="8578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DF8D55-4284-4893-847A-D47E9C16D5AD}"/>
                </a:ext>
              </a:extLst>
            </p:cNvPr>
            <p:cNvSpPr txBox="1"/>
            <p:nvPr/>
          </p:nvSpPr>
          <p:spPr>
            <a:xfrm>
              <a:off x="8117634" y="914856"/>
              <a:ext cx="3356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구체적 구현방안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56A9E1A-218B-4DD3-9668-37B03B72D23C}"/>
                </a:ext>
              </a:extLst>
            </p:cNvPr>
            <p:cNvSpPr txBox="1"/>
            <p:nvPr/>
          </p:nvSpPr>
          <p:spPr>
            <a:xfrm>
              <a:off x="8164310" y="703302"/>
              <a:ext cx="23899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Specific implementation plan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1B296C7-00FC-0624-E7D4-71B74B4BBAF4}"/>
              </a:ext>
            </a:extLst>
          </p:cNvPr>
          <p:cNvSpPr txBox="1"/>
          <p:nvPr/>
        </p:nvSpPr>
        <p:spPr>
          <a:xfrm>
            <a:off x="2122935" y="1884316"/>
            <a:ext cx="7946130" cy="308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Main visual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에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Button next slick arrow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추가하여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이용자들의 편의 증진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각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 Section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에 간단한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Hover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사용 증대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2" panose="02020600000000000000" pitchFamily="18" charset="-127"/>
              <a:ea typeface="a말머리2" panose="02020600000000000000" pitchFamily="18" charset="-127"/>
            </a:endParaRPr>
          </a:p>
          <a:p>
            <a:pPr marL="228600" indent="-228600">
              <a:lnSpc>
                <a:spcPct val="200000"/>
              </a:lnSpc>
              <a:buFontTx/>
              <a:buAutoNum type="arabicPeriod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기존의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'Adobe-clean-</a:t>
            </a:r>
            <a:r>
              <a:rPr lang="en-US" altLang="ko-K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han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-Korean’ Pont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에서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‘Noto Sans </a:t>
            </a:r>
            <a:r>
              <a:rPr lang="en-US" altLang="ko-KR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kr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’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로 변경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2" panose="02020600000000000000" pitchFamily="18" charset="-127"/>
              <a:ea typeface="a말머리2" panose="02020600000000000000" pitchFamily="18" charset="-127"/>
            </a:endParaRPr>
          </a:p>
          <a:p>
            <a:pPr marL="228600" indent="-228600">
              <a:lnSpc>
                <a:spcPct val="200000"/>
              </a:lnSpc>
              <a:buFontTx/>
              <a:buAutoNum type="arabicPeriod"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Pont size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는 최소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12pt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를 사용하며 짝수 단위로 고정함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  <a:p>
            <a:pPr marL="228600" indent="-228600">
              <a:lnSpc>
                <a:spcPct val="200000"/>
              </a:lnSpc>
              <a:buFontTx/>
              <a:buAutoNum type="arabicPeriod"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Hover effect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와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Button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의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color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를 기존의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Point color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#EB1000(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빨간색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에 메인 비주얼과 같은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#3333FF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로 변경하여 통일성을 줌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2" panose="02020600000000000000" pitchFamily="18" charset="-127"/>
              <a:ea typeface="a말머리2" panose="02020600000000000000" pitchFamily="18" charset="-127"/>
            </a:endParaRPr>
          </a:p>
          <a:p>
            <a:pPr marL="228600" indent="-228600">
              <a:lnSpc>
                <a:spcPct val="200000"/>
              </a:lnSpc>
              <a:buFontTx/>
              <a:buAutoNum type="arabicPeriod"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Sub color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를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#FDE5E5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로 둠으로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Main color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를 보충하면서 상반된 보색 대비 시너지를 기획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각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Section width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를 다르게 잡아 리듬감을 주게 함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단독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Section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으로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프로모션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커뮤니티 포럼 등을 배치하여 팝업 레이어를 대신함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  <a:p>
            <a:pPr marL="228600" indent="-228600">
              <a:lnSpc>
                <a:spcPct val="200000"/>
              </a:lnSpc>
              <a:buFontTx/>
              <a:buAutoNum type="arabicPeriod"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Section article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에 그림자 효과를 주어 입체감과 배경 분리 효과를 노려 시선이 집중될 수 있게 함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95FC831-B97E-617E-FA7D-5183E37D9B46}"/>
              </a:ext>
            </a:extLst>
          </p:cNvPr>
          <p:cNvGrpSpPr/>
          <p:nvPr/>
        </p:nvGrpSpPr>
        <p:grpSpPr>
          <a:xfrm>
            <a:off x="10567260" y="5800725"/>
            <a:ext cx="532540" cy="508000"/>
            <a:chOff x="478303" y="479948"/>
            <a:chExt cx="635740" cy="60644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C9CFD91-F0AF-0103-9F28-489D2CE4EE08}"/>
                </a:ext>
              </a:extLst>
            </p:cNvPr>
            <p:cNvSpPr/>
            <p:nvPr userDrawn="1"/>
          </p:nvSpPr>
          <p:spPr>
            <a:xfrm>
              <a:off x="478303" y="479949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D344B8D-4B8A-7302-400E-D1EB71501AFB}"/>
                </a:ext>
              </a:extLst>
            </p:cNvPr>
            <p:cNvSpPr/>
            <p:nvPr userDrawn="1"/>
          </p:nvSpPr>
          <p:spPr>
            <a:xfrm>
              <a:off x="730175" y="479948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3B405C7-BB58-497C-4984-8D38B01DCDC9}"/>
                </a:ext>
              </a:extLst>
            </p:cNvPr>
            <p:cNvSpPr/>
            <p:nvPr userDrawn="1"/>
          </p:nvSpPr>
          <p:spPr>
            <a:xfrm>
              <a:off x="982046" y="479948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D248F0E-A9CB-D821-F104-10D8C430E5DB}"/>
                </a:ext>
              </a:extLst>
            </p:cNvPr>
            <p:cNvSpPr/>
            <p:nvPr userDrawn="1"/>
          </p:nvSpPr>
          <p:spPr>
            <a:xfrm>
              <a:off x="478303" y="717307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A49FA77F-7403-28B6-E613-C28456CC6999}"/>
                </a:ext>
              </a:extLst>
            </p:cNvPr>
            <p:cNvSpPr/>
            <p:nvPr userDrawn="1"/>
          </p:nvSpPr>
          <p:spPr>
            <a:xfrm>
              <a:off x="730175" y="717306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D0A98758-5B49-548D-73D7-E1FD5A0FFFA8}"/>
                </a:ext>
              </a:extLst>
            </p:cNvPr>
            <p:cNvSpPr/>
            <p:nvPr userDrawn="1"/>
          </p:nvSpPr>
          <p:spPr>
            <a:xfrm>
              <a:off x="982046" y="717306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EDCB36BA-9EDF-FF9A-092A-9238335A08B5}"/>
                </a:ext>
              </a:extLst>
            </p:cNvPr>
            <p:cNvSpPr/>
            <p:nvPr userDrawn="1"/>
          </p:nvSpPr>
          <p:spPr>
            <a:xfrm>
              <a:off x="478303" y="954395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E1DC0ED7-F62D-10A8-DBA7-C44CA1585A65}"/>
                </a:ext>
              </a:extLst>
            </p:cNvPr>
            <p:cNvSpPr/>
            <p:nvPr userDrawn="1"/>
          </p:nvSpPr>
          <p:spPr>
            <a:xfrm>
              <a:off x="730175" y="954394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7BA244E-C236-6779-AD1B-00402C76EDD7}"/>
                </a:ext>
              </a:extLst>
            </p:cNvPr>
            <p:cNvSpPr/>
            <p:nvPr userDrawn="1"/>
          </p:nvSpPr>
          <p:spPr>
            <a:xfrm>
              <a:off x="982046" y="954394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60EDD2-AC8C-E581-1BBF-7ABD157A6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744B48-ADD4-6562-DE7B-1089C797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793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>
            <a:extLst>
              <a:ext uri="{FF2B5EF4-FFF2-40B4-BE49-F238E27FC236}">
                <a16:creationId xmlns:a16="http://schemas.microsoft.com/office/drawing/2014/main" id="{6C088219-AEDE-577A-70B9-CBBF957132D0}"/>
              </a:ext>
            </a:extLst>
          </p:cNvPr>
          <p:cNvGrpSpPr/>
          <p:nvPr/>
        </p:nvGrpSpPr>
        <p:grpSpPr>
          <a:xfrm>
            <a:off x="999980" y="501650"/>
            <a:ext cx="3389140" cy="857885"/>
            <a:chOff x="8117634" y="703302"/>
            <a:chExt cx="3389140" cy="85788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680A39E-0B32-AEDA-8458-8B8B86EB2CCA}"/>
                </a:ext>
              </a:extLst>
            </p:cNvPr>
            <p:cNvSpPr txBox="1"/>
            <p:nvPr/>
          </p:nvSpPr>
          <p:spPr>
            <a:xfrm>
              <a:off x="8117634" y="914856"/>
              <a:ext cx="3389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아이디어 스케치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5" panose="02020600000000000000" pitchFamily="18" charset="-127"/>
                <a:ea typeface="a말머리5" panose="02020600000000000000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1C6E118-E4C8-241E-9B7A-4CBCA6750DF8}"/>
                </a:ext>
              </a:extLst>
            </p:cNvPr>
            <p:cNvSpPr txBox="1"/>
            <p:nvPr/>
          </p:nvSpPr>
          <p:spPr>
            <a:xfrm>
              <a:off x="8164310" y="703302"/>
              <a:ext cx="2219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Idea sketch 01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E2B43D-9E2D-C0DF-915B-FD0996419261}"/>
              </a:ext>
            </a:extLst>
          </p:cNvPr>
          <p:cNvGrpSpPr/>
          <p:nvPr/>
        </p:nvGrpSpPr>
        <p:grpSpPr>
          <a:xfrm>
            <a:off x="2411960" y="1571089"/>
            <a:ext cx="7368079" cy="261610"/>
            <a:chOff x="3731721" y="1470691"/>
            <a:chExt cx="7368079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EDE755-7BFE-9C9F-311D-F9435D5CDA0B}"/>
                </a:ext>
              </a:extLst>
            </p:cNvPr>
            <p:cNvSpPr txBox="1"/>
            <p:nvPr/>
          </p:nvSpPr>
          <p:spPr>
            <a:xfrm>
              <a:off x="3731721" y="1470691"/>
              <a:ext cx="871235" cy="26161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2"/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Main page</a:t>
              </a:r>
              <a:endParaRPr lang="ko-KR" altLang="en-US" sz="1100" dirty="0">
                <a:solidFill>
                  <a:schemeClr val="bg2"/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E91264A5-9F5C-755C-0B64-7891882E8746}"/>
                </a:ext>
              </a:extLst>
            </p:cNvPr>
            <p:cNvCxnSpPr>
              <a:cxnSpLocks/>
            </p:cNvCxnSpPr>
            <p:nvPr/>
          </p:nvCxnSpPr>
          <p:spPr>
            <a:xfrm>
              <a:off x="4602956" y="1723509"/>
              <a:ext cx="6496844" cy="0"/>
            </a:xfrm>
            <a:prstGeom prst="line">
              <a:avLst/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7FFAA1-C084-9389-48E8-D42BAF1EE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EA1DFF-5033-C716-D4E1-C049B0FEC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D2860D-C2EB-4E26-8C56-C37F812C2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475" y="2297071"/>
            <a:ext cx="2865854" cy="407166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E36352-6A3E-40DF-B9D6-AB23B27B4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688" y="2288280"/>
            <a:ext cx="3011908" cy="29844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0781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3359FF12-D7BF-31E5-4615-AA28686E057F}"/>
              </a:ext>
            </a:extLst>
          </p:cNvPr>
          <p:cNvSpPr/>
          <p:nvPr/>
        </p:nvSpPr>
        <p:spPr>
          <a:xfrm>
            <a:off x="7161030" y="2590800"/>
            <a:ext cx="2924888" cy="426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C088219-AEDE-577A-70B9-CBBF957132D0}"/>
              </a:ext>
            </a:extLst>
          </p:cNvPr>
          <p:cNvGrpSpPr/>
          <p:nvPr/>
        </p:nvGrpSpPr>
        <p:grpSpPr>
          <a:xfrm>
            <a:off x="7190490" y="3000057"/>
            <a:ext cx="2933700" cy="857885"/>
            <a:chOff x="8117634" y="703302"/>
            <a:chExt cx="3389140" cy="85788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680A39E-0B32-AEDA-8458-8B8B86EB2CCA}"/>
                </a:ext>
              </a:extLst>
            </p:cNvPr>
            <p:cNvSpPr txBox="1"/>
            <p:nvPr/>
          </p:nvSpPr>
          <p:spPr>
            <a:xfrm>
              <a:off x="8117634" y="914856"/>
              <a:ext cx="3389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와이어 프레임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1C6E118-E4C8-241E-9B7A-4CBCA6750DF8}"/>
                </a:ext>
              </a:extLst>
            </p:cNvPr>
            <p:cNvSpPr txBox="1"/>
            <p:nvPr/>
          </p:nvSpPr>
          <p:spPr>
            <a:xfrm>
              <a:off x="8164310" y="703302"/>
              <a:ext cx="2219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Wire frame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525D5BA-BF28-E65F-D080-F067A9F5B81B}"/>
              </a:ext>
            </a:extLst>
          </p:cNvPr>
          <p:cNvGrpSpPr/>
          <p:nvPr/>
        </p:nvGrpSpPr>
        <p:grpSpPr>
          <a:xfrm>
            <a:off x="1818455" y="0"/>
            <a:ext cx="2974675" cy="6858000"/>
            <a:chOff x="5396856" y="0"/>
            <a:chExt cx="3773563" cy="685800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642BDD9-0293-0234-EC56-A8088382C08D}"/>
                </a:ext>
              </a:extLst>
            </p:cNvPr>
            <p:cNvGrpSpPr/>
            <p:nvPr/>
          </p:nvGrpSpPr>
          <p:grpSpPr>
            <a:xfrm>
              <a:off x="8908809" y="0"/>
              <a:ext cx="261610" cy="6858000"/>
              <a:chOff x="8908809" y="0"/>
              <a:chExt cx="261610" cy="685800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EDE755-7BFE-9C9F-311D-F9435D5CDA0B}"/>
                  </a:ext>
                </a:extLst>
              </p:cNvPr>
              <p:cNvSpPr txBox="1"/>
              <p:nvPr/>
            </p:nvSpPr>
            <p:spPr>
              <a:xfrm rot="5400000">
                <a:off x="8603996" y="304813"/>
                <a:ext cx="871235" cy="26161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2"/>
                    </a:solidFill>
                    <a:latin typeface="a말머리3" panose="02020600000000000000" pitchFamily="18" charset="-127"/>
                    <a:ea typeface="a말머리3" panose="02020600000000000000" pitchFamily="18" charset="-127"/>
                  </a:rPr>
                  <a:t>Main page</a:t>
                </a:r>
                <a:endParaRPr lang="ko-KR" altLang="en-US" sz="1100" dirty="0">
                  <a:solidFill>
                    <a:schemeClr val="bg2"/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endParaRPr>
              </a:p>
            </p:txBody>
          </p: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E91264A5-9F5C-755C-0B64-7891882E87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17601" y="871236"/>
                <a:ext cx="0" cy="5986764"/>
              </a:xfrm>
              <a:prstGeom prst="line">
                <a:avLst/>
              </a:prstGeom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905C250-7F3C-E7FF-3AE4-631F5671A85E}"/>
                </a:ext>
              </a:extLst>
            </p:cNvPr>
            <p:cNvCxnSpPr/>
            <p:nvPr/>
          </p:nvCxnSpPr>
          <p:spPr>
            <a:xfrm>
              <a:off x="5396856" y="0"/>
              <a:ext cx="0" cy="6858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7A87FF-8DF9-F626-B877-80F18715E4D3}"/>
              </a:ext>
            </a:extLst>
          </p:cNvPr>
          <p:cNvGrpSpPr/>
          <p:nvPr/>
        </p:nvGrpSpPr>
        <p:grpSpPr>
          <a:xfrm rot="5400000">
            <a:off x="7481808" y="5970866"/>
            <a:ext cx="110570" cy="507999"/>
            <a:chOff x="1514170" y="5800725"/>
            <a:chExt cx="110570" cy="50799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EBD4C9B-E3BA-664C-4C94-2C1A160DD586}"/>
                </a:ext>
              </a:extLst>
            </p:cNvPr>
            <p:cNvSpPr/>
            <p:nvPr userDrawn="1"/>
          </p:nvSpPr>
          <p:spPr>
            <a:xfrm>
              <a:off x="1514170" y="5800725"/>
              <a:ext cx="110570" cy="11057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57CDE67-5C6A-6386-3F9C-F87BAA698708}"/>
                </a:ext>
              </a:extLst>
            </p:cNvPr>
            <p:cNvSpPr/>
            <p:nvPr userDrawn="1"/>
          </p:nvSpPr>
          <p:spPr>
            <a:xfrm>
              <a:off x="1514170" y="5999553"/>
              <a:ext cx="110570" cy="11057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F8B3B99-5AFC-4A2E-7492-7D7724D8A041}"/>
                </a:ext>
              </a:extLst>
            </p:cNvPr>
            <p:cNvSpPr/>
            <p:nvPr userDrawn="1"/>
          </p:nvSpPr>
          <p:spPr>
            <a:xfrm>
              <a:off x="1514170" y="6198154"/>
              <a:ext cx="110570" cy="11057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바닥글 개체 틀 21">
            <a:extLst>
              <a:ext uri="{FF2B5EF4-FFF2-40B4-BE49-F238E27FC236}">
                <a16:creationId xmlns:a16="http://schemas.microsoft.com/office/drawing/2014/main" id="{11E1A99A-CD59-C5D6-12A6-5FDDEBEF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BCCBAAA2-6CFA-F00A-C16D-1A5F9F25B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7B6281-7A06-47AC-9D29-073E273D6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88" y="0"/>
            <a:ext cx="2694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0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3CEDD9-89EC-C65C-7452-CA28239EA245}"/>
              </a:ext>
            </a:extLst>
          </p:cNvPr>
          <p:cNvSpPr/>
          <p:nvPr/>
        </p:nvSpPr>
        <p:spPr>
          <a:xfrm>
            <a:off x="3749852" y="4628545"/>
            <a:ext cx="1203147" cy="2616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77CD315-9917-A64C-6425-F4AC058037B7}"/>
              </a:ext>
            </a:extLst>
          </p:cNvPr>
          <p:cNvSpPr/>
          <p:nvPr/>
        </p:nvSpPr>
        <p:spPr>
          <a:xfrm>
            <a:off x="3755060" y="1464656"/>
            <a:ext cx="872618" cy="2616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5A282D2-F97C-465E-89EE-19347397C779}"/>
              </a:ext>
            </a:extLst>
          </p:cNvPr>
          <p:cNvGrpSpPr/>
          <p:nvPr/>
        </p:nvGrpSpPr>
        <p:grpSpPr>
          <a:xfrm>
            <a:off x="3742233" y="1451071"/>
            <a:ext cx="1545116" cy="2090184"/>
            <a:chOff x="4955482" y="2694345"/>
            <a:chExt cx="1545116" cy="209018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8A038D-DD0C-4D5F-A7F2-100CC5DEE3AC}"/>
                </a:ext>
              </a:extLst>
            </p:cNvPr>
            <p:cNvSpPr txBox="1"/>
            <p:nvPr/>
          </p:nvSpPr>
          <p:spPr>
            <a:xfrm>
              <a:off x="4955482" y="3068162"/>
              <a:ext cx="1545116" cy="1716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Creative Cloud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소개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포토그래퍼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학생 및 교사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중소기업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엔터프라이즈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초중고등학교 및 대학교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플랜 및 가격 보기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4B09A4-F9B2-4B7E-8B7A-FB285D7AD23F}"/>
                </a:ext>
              </a:extLst>
            </p:cNvPr>
            <p:cNvSpPr txBox="1"/>
            <p:nvPr/>
          </p:nvSpPr>
          <p:spPr>
            <a:xfrm>
              <a:off x="4955482" y="2694345"/>
              <a:ext cx="9288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2"/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Creativity</a:t>
              </a:r>
              <a:endParaRPr lang="ko-KR" altLang="en-US" sz="1100" dirty="0">
                <a:solidFill>
                  <a:schemeClr val="bg2"/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2897807-9759-1D31-0541-B5EC6E53E712}"/>
              </a:ext>
            </a:extLst>
          </p:cNvPr>
          <p:cNvSpPr txBox="1"/>
          <p:nvPr/>
        </p:nvSpPr>
        <p:spPr>
          <a:xfrm>
            <a:off x="5700653" y="1824888"/>
            <a:ext cx="2120043" cy="192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주요제품</a:t>
            </a:r>
            <a:endParaRPr lang="en-US" altLang="ko-KR" sz="1100" dirty="0">
              <a:solidFill>
                <a:schemeClr val="bg2">
                  <a:lumMod val="90000"/>
                </a:schemeClr>
              </a:solidFill>
              <a:latin typeface="a말머리2" panose="02020600000000000000" pitchFamily="18" charset="-127"/>
              <a:ea typeface="a말머리2" panose="02020600000000000000" pitchFamily="18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Photoshop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Lightroom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Illustrator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Premiere Pro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Adobe Express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Adobe Stock</a:t>
            </a: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Creative Cloud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제품 모두 보기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F5B398-9834-BBF8-1D15-677548C7FD05}"/>
              </a:ext>
            </a:extLst>
          </p:cNvPr>
          <p:cNvSpPr txBox="1"/>
          <p:nvPr/>
        </p:nvSpPr>
        <p:spPr>
          <a:xfrm>
            <a:off x="7664715" y="1824888"/>
            <a:ext cx="1279097" cy="192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살펴보기</a:t>
            </a:r>
            <a:endParaRPr lang="en-US" altLang="ko-KR" sz="1100" dirty="0">
              <a:solidFill>
                <a:schemeClr val="bg2">
                  <a:lumMod val="90000"/>
                </a:schemeClr>
              </a:solidFill>
              <a:latin typeface="a말머리2" panose="02020600000000000000" pitchFamily="18" charset="-127"/>
              <a:ea typeface="a말머리2" panose="02020600000000000000" pitchFamily="18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사진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그래픽 디자인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영상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일러스트레이션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UI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및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UX</a:t>
            </a:r>
          </a:p>
          <a:p>
            <a:pPr>
              <a:lnSpc>
                <a:spcPts val="16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소셜 미디어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3D &amp; AR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PDF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A7A5864-6769-73CA-72A8-F6B86A3E3794}"/>
              </a:ext>
            </a:extLst>
          </p:cNvPr>
          <p:cNvGrpSpPr/>
          <p:nvPr/>
        </p:nvGrpSpPr>
        <p:grpSpPr>
          <a:xfrm>
            <a:off x="3742233" y="4628909"/>
            <a:ext cx="7444813" cy="1679816"/>
            <a:chOff x="3285033" y="4203164"/>
            <a:chExt cx="7444813" cy="167981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EBB9927-BBE9-25BF-10E3-BF6E9E3E8EAF}"/>
                </a:ext>
              </a:extLst>
            </p:cNvPr>
            <p:cNvGrpSpPr/>
            <p:nvPr/>
          </p:nvGrpSpPr>
          <p:grpSpPr>
            <a:xfrm>
              <a:off x="3285033" y="4203164"/>
              <a:ext cx="1786568" cy="1679816"/>
              <a:chOff x="4955482" y="2694345"/>
              <a:chExt cx="1786568" cy="167981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5155EA-CC96-A460-1F14-3928E8AF7472}"/>
                  </a:ext>
                </a:extLst>
              </p:cNvPr>
              <p:cNvSpPr txBox="1"/>
              <p:nvPr/>
            </p:nvSpPr>
            <p:spPr>
              <a:xfrm>
                <a:off x="4955482" y="3068162"/>
                <a:ext cx="1786568" cy="1305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Adobe Acrobat</a:t>
                </a:r>
              </a:p>
              <a:p>
                <a:pPr>
                  <a:lnSpc>
                    <a:spcPts val="1600"/>
                  </a:lnSpc>
                </a:pP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endParaRPr>
              </a:p>
              <a:p>
                <a:pPr>
                  <a:lnSpc>
                    <a:spcPts val="1600"/>
                  </a:lnSpc>
                </a:pP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Acrobat </a:t>
                </a: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플랜 및 가격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endParaRPr>
              </a:p>
              <a:p>
                <a:pPr>
                  <a:lnSpc>
                    <a:spcPts val="1600"/>
                  </a:lnSpc>
                </a:pP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endParaRPr>
              </a:p>
              <a:p>
                <a:pPr>
                  <a:lnSpc>
                    <a:spcPts val="1600"/>
                  </a:lnSpc>
                </a:pP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Adobe Acrobat Sign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Acrobat Sign </a:t>
                </a: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플랜 및 가격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54739F-FA67-990B-DF91-3AA816D4141F}"/>
                  </a:ext>
                </a:extLst>
              </p:cNvPr>
              <p:cNvSpPr txBox="1"/>
              <p:nvPr/>
            </p:nvSpPr>
            <p:spPr>
              <a:xfrm>
                <a:off x="4955482" y="2694345"/>
                <a:ext cx="12564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2"/>
                    </a:solidFill>
                    <a:latin typeface="a말머리3" panose="02020600000000000000" pitchFamily="18" charset="-127"/>
                    <a:ea typeface="a말머리3" panose="02020600000000000000" pitchFamily="18" charset="-127"/>
                  </a:rPr>
                  <a:t>PDF </a:t>
                </a:r>
                <a:r>
                  <a:rPr lang="ko-KR" altLang="en-US" sz="1100" dirty="0">
                    <a:solidFill>
                      <a:schemeClr val="bg2"/>
                    </a:solidFill>
                    <a:latin typeface="a말머리3" panose="02020600000000000000" pitchFamily="18" charset="-127"/>
                    <a:ea typeface="a말머리3" panose="02020600000000000000" pitchFamily="18" charset="-127"/>
                  </a:rPr>
                  <a:t>및 전자 서명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AC9DEF-021E-0717-A1F5-3237DC02CCBA}"/>
                </a:ext>
              </a:extLst>
            </p:cNvPr>
            <p:cNvSpPr txBox="1"/>
            <p:nvPr/>
          </p:nvSpPr>
          <p:spPr>
            <a:xfrm>
              <a:off x="5253454" y="4576981"/>
              <a:ext cx="1202200" cy="690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bg2">
                      <a:lumMod val="90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기타 </a:t>
              </a:r>
              <a:r>
                <a:rPr lang="en-US" altLang="ko-KR" sz="1100" dirty="0">
                  <a:solidFill>
                    <a:schemeClr val="bg2">
                      <a:lumMod val="90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PDF </a:t>
              </a:r>
              <a:r>
                <a:rPr lang="ko-KR" altLang="en-US" sz="1100" dirty="0">
                  <a:solidFill>
                    <a:schemeClr val="bg2">
                      <a:lumMod val="90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제품</a:t>
              </a:r>
              <a:endParaRPr lang="en-US" altLang="ko-KR" sz="1100" dirty="0">
                <a:solidFill>
                  <a:schemeClr val="bg2">
                    <a:lumMod val="90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Acrobat Reader</a:t>
              </a: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온라인 툴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2B6762-3435-D923-A6A0-6A518AD377DE}"/>
                </a:ext>
              </a:extLst>
            </p:cNvPr>
            <p:cNvSpPr txBox="1"/>
            <p:nvPr/>
          </p:nvSpPr>
          <p:spPr>
            <a:xfrm>
              <a:off x="7197831" y="4576981"/>
              <a:ext cx="1591769" cy="1305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bg2">
                      <a:lumMod val="90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솔루션</a:t>
              </a:r>
              <a:endParaRPr lang="en-US" altLang="ko-KR" sz="1100" dirty="0">
                <a:solidFill>
                  <a:schemeClr val="bg2">
                    <a:lumMod val="90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비즈니스 솔루션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Acrobat for business</a:t>
              </a: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업계 및 부서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공공 기관 솔루션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통합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599162-3FC5-17AD-B52A-55245D2E382A}"/>
                </a:ext>
              </a:extLst>
            </p:cNvPr>
            <p:cNvSpPr txBox="1"/>
            <p:nvPr/>
          </p:nvSpPr>
          <p:spPr>
            <a:xfrm>
              <a:off x="9138076" y="4576981"/>
              <a:ext cx="1591770" cy="895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bg2">
                      <a:lumMod val="90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리소스</a:t>
              </a:r>
              <a:endParaRPr lang="en-US" altLang="ko-KR" sz="1100" dirty="0">
                <a:solidFill>
                  <a:schemeClr val="bg2">
                    <a:lumMod val="90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이벤트 및 온라인 세미나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고객 사례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백서 및 보고서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</p:txBody>
        </p:sp>
      </p:grpSp>
      <p:pic>
        <p:nvPicPr>
          <p:cNvPr id="41" name="그림 40" descr="벽, 실내이(가) 표시된 사진&#10;&#10;자동 생성된 설명">
            <a:extLst>
              <a:ext uri="{FF2B5EF4-FFF2-40B4-BE49-F238E27FC236}">
                <a16:creationId xmlns:a16="http://schemas.microsoft.com/office/drawing/2014/main" id="{BF9CAB89-088F-0472-9CD8-511416670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14" y="2406101"/>
            <a:ext cx="1687062" cy="2530806"/>
          </a:xfrm>
          <a:prstGeom prst="rect">
            <a:avLst/>
          </a:prstGeom>
        </p:spPr>
      </p:pic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EC983D9-53F8-2296-0F8B-D7AFF3BC5B59}"/>
              </a:ext>
            </a:extLst>
          </p:cNvPr>
          <p:cNvCxnSpPr>
            <a:cxnSpLocks/>
          </p:cNvCxnSpPr>
          <p:nvPr/>
        </p:nvCxnSpPr>
        <p:spPr>
          <a:xfrm>
            <a:off x="4602956" y="1719824"/>
            <a:ext cx="649684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8431209-3CF9-5E9D-3FE9-66005C721DAF}"/>
              </a:ext>
            </a:extLst>
          </p:cNvPr>
          <p:cNvCxnSpPr>
            <a:cxnSpLocks/>
          </p:cNvCxnSpPr>
          <p:nvPr/>
        </p:nvCxnSpPr>
        <p:spPr>
          <a:xfrm>
            <a:off x="4602956" y="4882219"/>
            <a:ext cx="649684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FE40A76-1D25-EC52-9AAC-CF0EFCA884FC}"/>
              </a:ext>
            </a:extLst>
          </p:cNvPr>
          <p:cNvGrpSpPr/>
          <p:nvPr/>
        </p:nvGrpSpPr>
        <p:grpSpPr>
          <a:xfrm>
            <a:off x="999980" y="501650"/>
            <a:ext cx="2674191" cy="857885"/>
            <a:chOff x="8117634" y="703302"/>
            <a:chExt cx="2674191" cy="857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845C693-30E1-87C9-E0F5-EFDD8FFF44E4}"/>
                </a:ext>
              </a:extLst>
            </p:cNvPr>
            <p:cNvSpPr txBox="1"/>
            <p:nvPr/>
          </p:nvSpPr>
          <p:spPr>
            <a:xfrm>
              <a:off x="8117634" y="914856"/>
              <a:ext cx="26741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사이트 맵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6CDD77-6389-91DF-20E6-4F7670BE886A}"/>
                </a:ext>
              </a:extLst>
            </p:cNvPr>
            <p:cNvSpPr txBox="1"/>
            <p:nvPr/>
          </p:nvSpPr>
          <p:spPr>
            <a:xfrm>
              <a:off x="8164310" y="703302"/>
              <a:ext cx="2219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Site map 01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53BCC2A-DC6F-F9F9-27B1-E986C3E76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DFBCAA8-90BA-B64A-F404-5AB4DA89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962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CC50E12B-AF1A-99C9-7907-8BE5C14F330E}"/>
              </a:ext>
            </a:extLst>
          </p:cNvPr>
          <p:cNvSpPr/>
          <p:nvPr/>
        </p:nvSpPr>
        <p:spPr>
          <a:xfrm>
            <a:off x="3766148" y="1470691"/>
            <a:ext cx="1137842" cy="2616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B364E64-57A4-F0E6-6154-8E8A36806108}"/>
              </a:ext>
            </a:extLst>
          </p:cNvPr>
          <p:cNvSpPr/>
          <p:nvPr/>
        </p:nvSpPr>
        <p:spPr>
          <a:xfrm>
            <a:off x="3763644" y="4628909"/>
            <a:ext cx="968375" cy="2616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0ED8B9B-5343-4FA3-34E5-2BE082C410A7}"/>
              </a:ext>
            </a:extLst>
          </p:cNvPr>
          <p:cNvGrpSpPr/>
          <p:nvPr/>
        </p:nvGrpSpPr>
        <p:grpSpPr>
          <a:xfrm>
            <a:off x="3731721" y="1470691"/>
            <a:ext cx="1614980" cy="2910922"/>
            <a:chOff x="4891982" y="2694345"/>
            <a:chExt cx="1614980" cy="291092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AB3A48-64F1-B476-EF7C-677C2F4D2EAF}"/>
                </a:ext>
              </a:extLst>
            </p:cNvPr>
            <p:cNvSpPr txBox="1"/>
            <p:nvPr/>
          </p:nvSpPr>
          <p:spPr>
            <a:xfrm>
              <a:off x="4904682" y="3068162"/>
              <a:ext cx="1602280" cy="2537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Experience Cloud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소개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솔루션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데이터 인사이트 및 고객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경험 관리 플랫폼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콘텐츠 관리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커머스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고객 여정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B2B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마케팅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디지털 등록 및 온보딩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데모 요청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EDE755-7BFE-9C9F-311D-F9435D5CDA0B}"/>
                </a:ext>
              </a:extLst>
            </p:cNvPr>
            <p:cNvSpPr txBox="1"/>
            <p:nvPr/>
          </p:nvSpPr>
          <p:spPr>
            <a:xfrm>
              <a:off x="4891982" y="2694345"/>
              <a:ext cx="1172269" cy="26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bg2"/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마케팅 및 커머스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3194127-5A05-C71F-05D9-50AA313ACFEC}"/>
              </a:ext>
            </a:extLst>
          </p:cNvPr>
          <p:cNvSpPr txBox="1"/>
          <p:nvPr/>
        </p:nvSpPr>
        <p:spPr>
          <a:xfrm>
            <a:off x="5683388" y="1844508"/>
            <a:ext cx="1602281" cy="2537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제품</a:t>
            </a:r>
            <a:endParaRPr lang="en-US" altLang="ko-KR" sz="1100" dirty="0">
              <a:solidFill>
                <a:schemeClr val="bg2">
                  <a:lumMod val="90000"/>
                </a:schemeClr>
              </a:solidFill>
              <a:latin typeface="a말머리2" panose="02020600000000000000" pitchFamily="18" charset="-127"/>
              <a:ea typeface="a말머리2" panose="02020600000000000000" pitchFamily="18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Analytics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Experience Manager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Real-Time CDP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Marketo Engage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Commerce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Campaign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Adobe Workfront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Advertising</a:t>
            </a: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Experience Platform</a:t>
            </a: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모든 제품 보기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3A89F2-4806-86AE-3EF2-F38F36202A1B}"/>
              </a:ext>
            </a:extLst>
          </p:cNvPr>
          <p:cNvSpPr txBox="1"/>
          <p:nvPr/>
        </p:nvSpPr>
        <p:spPr>
          <a:xfrm>
            <a:off x="7634459" y="1854531"/>
            <a:ext cx="1052341" cy="69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리소스</a:t>
            </a:r>
            <a:endParaRPr lang="en-US" altLang="ko-KR" sz="1100" dirty="0">
              <a:solidFill>
                <a:schemeClr val="bg2">
                  <a:lumMod val="90000"/>
                </a:schemeClr>
              </a:solidFill>
              <a:latin typeface="a말머리2" panose="02020600000000000000" pitchFamily="18" charset="-127"/>
              <a:ea typeface="a말머리2" panose="02020600000000000000" pitchFamily="18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리소스 센터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고객 성공 사례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6E66AC-43F0-2678-E16D-6DA4DA10D478}"/>
              </a:ext>
            </a:extLst>
          </p:cNvPr>
          <p:cNvSpPr txBox="1"/>
          <p:nvPr/>
        </p:nvSpPr>
        <p:spPr>
          <a:xfrm>
            <a:off x="9577559" y="1854701"/>
            <a:ext cx="1052341" cy="69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고객용</a:t>
            </a:r>
            <a:endParaRPr lang="en-US" altLang="ko-KR" sz="1100" dirty="0">
              <a:solidFill>
                <a:schemeClr val="bg2">
                  <a:lumMod val="90000"/>
                </a:schemeClr>
              </a:solidFill>
              <a:latin typeface="a말머리2" panose="02020600000000000000" pitchFamily="18" charset="-127"/>
              <a:ea typeface="a말머리2" panose="02020600000000000000" pitchFamily="18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학습 및 설명서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커뮤니티 포럼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EEBADBA-F1B6-271A-C7E4-2B002D1B7980}"/>
              </a:ext>
            </a:extLst>
          </p:cNvPr>
          <p:cNvGrpSpPr/>
          <p:nvPr/>
        </p:nvGrpSpPr>
        <p:grpSpPr>
          <a:xfrm>
            <a:off x="3727451" y="4628909"/>
            <a:ext cx="1504950" cy="1679816"/>
            <a:chOff x="4879282" y="2694345"/>
            <a:chExt cx="1504950" cy="167981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32599E2-3AD5-B3AB-97E5-DBDA24BE8194}"/>
                </a:ext>
              </a:extLst>
            </p:cNvPr>
            <p:cNvSpPr txBox="1"/>
            <p:nvPr/>
          </p:nvSpPr>
          <p:spPr>
            <a:xfrm>
              <a:off x="4904682" y="3068162"/>
              <a:ext cx="1479550" cy="1305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bg2">
                      <a:lumMod val="90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도움말 및 지원</a:t>
              </a:r>
              <a:endParaRPr lang="en-US" altLang="ko-KR" sz="1100" dirty="0">
                <a:solidFill>
                  <a:schemeClr val="bg2">
                    <a:lumMod val="90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도움말 센터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엔터프라이즈 지원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Adobe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지원 커뮤니티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다운로드 및 설치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문의하기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5CAC02-4DD9-EA2E-6A01-4B797D3B5531}"/>
                </a:ext>
              </a:extLst>
            </p:cNvPr>
            <p:cNvSpPr txBox="1"/>
            <p:nvPr/>
          </p:nvSpPr>
          <p:spPr>
            <a:xfrm>
              <a:off x="4879282" y="2694345"/>
              <a:ext cx="10883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bg2"/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도움말 및 지원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299869C-AF02-F284-5A75-1826911B9DD4}"/>
              </a:ext>
            </a:extLst>
          </p:cNvPr>
          <p:cNvSpPr txBox="1"/>
          <p:nvPr/>
        </p:nvSpPr>
        <p:spPr>
          <a:xfrm>
            <a:off x="5683389" y="5002726"/>
            <a:ext cx="756094" cy="69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일반 작업</a:t>
            </a:r>
            <a:endParaRPr lang="en-US" altLang="ko-KR" sz="1100" dirty="0">
              <a:solidFill>
                <a:schemeClr val="bg2">
                  <a:lumMod val="90000"/>
                </a:schemeClr>
              </a:solidFill>
              <a:latin typeface="a말머리2" panose="02020600000000000000" pitchFamily="18" charset="-127"/>
              <a:ea typeface="a말머리2" panose="02020600000000000000" pitchFamily="18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계정 관리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플랜 관리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069BD8-6380-5853-547C-BBA70B95FF5A}"/>
              </a:ext>
            </a:extLst>
          </p:cNvPr>
          <p:cNvSpPr txBox="1"/>
          <p:nvPr/>
        </p:nvSpPr>
        <p:spPr>
          <a:xfrm>
            <a:off x="7632118" y="5002726"/>
            <a:ext cx="1880182" cy="89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학습 리소스</a:t>
            </a:r>
            <a:endParaRPr lang="en-US" altLang="ko-KR" sz="1100" dirty="0">
              <a:solidFill>
                <a:schemeClr val="bg2">
                  <a:lumMod val="90000"/>
                </a:schemeClr>
              </a:solidFill>
              <a:latin typeface="a말머리2" panose="02020600000000000000" pitchFamily="18" charset="-127"/>
              <a:ea typeface="a말머리2" panose="02020600000000000000" pitchFamily="18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Creative Cloud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튜토리얼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Acrobat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튜토리얼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Adobe Experience League</a:t>
            </a:r>
          </a:p>
        </p:txBody>
      </p:sp>
      <p:pic>
        <p:nvPicPr>
          <p:cNvPr id="68" name="그림 67" descr="벽, 실내이(가) 표시된 사진&#10;&#10;자동 생성된 설명">
            <a:extLst>
              <a:ext uri="{FF2B5EF4-FFF2-40B4-BE49-F238E27FC236}">
                <a16:creationId xmlns:a16="http://schemas.microsoft.com/office/drawing/2014/main" id="{86B9F880-F4F7-176E-EE79-2C7962960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14" y="2406101"/>
            <a:ext cx="1687062" cy="2530806"/>
          </a:xfrm>
          <a:prstGeom prst="rect">
            <a:avLst/>
          </a:prstGeom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6C088219-AEDE-577A-70B9-CBBF957132D0}"/>
              </a:ext>
            </a:extLst>
          </p:cNvPr>
          <p:cNvGrpSpPr/>
          <p:nvPr/>
        </p:nvGrpSpPr>
        <p:grpSpPr>
          <a:xfrm>
            <a:off x="999980" y="501650"/>
            <a:ext cx="2674191" cy="857885"/>
            <a:chOff x="8117634" y="703302"/>
            <a:chExt cx="2674191" cy="85788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680A39E-0B32-AEDA-8458-8B8B86EB2CCA}"/>
                </a:ext>
              </a:extLst>
            </p:cNvPr>
            <p:cNvSpPr txBox="1"/>
            <p:nvPr/>
          </p:nvSpPr>
          <p:spPr>
            <a:xfrm>
              <a:off x="8117634" y="914856"/>
              <a:ext cx="26741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사이트 맵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1C6E118-E4C8-241E-9B7A-4CBCA6750DF8}"/>
                </a:ext>
              </a:extLst>
            </p:cNvPr>
            <p:cNvSpPr txBox="1"/>
            <p:nvPr/>
          </p:nvSpPr>
          <p:spPr>
            <a:xfrm>
              <a:off x="8164310" y="703302"/>
              <a:ext cx="2219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Site map 02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681486F-0365-439F-8CAD-AE4A93433EBC}"/>
              </a:ext>
            </a:extLst>
          </p:cNvPr>
          <p:cNvCxnSpPr>
            <a:cxnSpLocks/>
          </p:cNvCxnSpPr>
          <p:nvPr/>
        </p:nvCxnSpPr>
        <p:spPr>
          <a:xfrm>
            <a:off x="4602956" y="4881951"/>
            <a:ext cx="649684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E91264A5-9F5C-755C-0B64-7891882E8746}"/>
              </a:ext>
            </a:extLst>
          </p:cNvPr>
          <p:cNvCxnSpPr>
            <a:cxnSpLocks/>
          </p:cNvCxnSpPr>
          <p:nvPr/>
        </p:nvCxnSpPr>
        <p:spPr>
          <a:xfrm>
            <a:off x="4602956" y="1723509"/>
            <a:ext cx="649684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E3DCEF0-632E-08E0-1419-801B1B90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DF41B7-256D-5F91-B267-AC2ED2AB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77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112C6BF-96CF-4939-A040-DC2BE676E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69"/>
          <a:stretch/>
        </p:blipFill>
        <p:spPr>
          <a:xfrm>
            <a:off x="5840526" y="1588833"/>
            <a:ext cx="2694916" cy="27796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488C70-0925-4AF4-B18D-A4A8983FA2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06"/>
          <a:stretch/>
        </p:blipFill>
        <p:spPr>
          <a:xfrm>
            <a:off x="2580311" y="1769851"/>
            <a:ext cx="2694916" cy="3997816"/>
          </a:xfrm>
          <a:prstGeom prst="rect">
            <a:avLst/>
          </a:prstGeom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6C088219-AEDE-577A-70B9-CBBF957132D0}"/>
              </a:ext>
            </a:extLst>
          </p:cNvPr>
          <p:cNvGrpSpPr/>
          <p:nvPr/>
        </p:nvGrpSpPr>
        <p:grpSpPr>
          <a:xfrm rot="5400000">
            <a:off x="327314" y="3000058"/>
            <a:ext cx="2387654" cy="857885"/>
            <a:chOff x="8117635" y="703302"/>
            <a:chExt cx="2387654" cy="85788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680A39E-0B32-AEDA-8458-8B8B86EB2CCA}"/>
                </a:ext>
              </a:extLst>
            </p:cNvPr>
            <p:cNvSpPr txBox="1"/>
            <p:nvPr/>
          </p:nvSpPr>
          <p:spPr>
            <a:xfrm>
              <a:off x="8117635" y="914856"/>
              <a:ext cx="2387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스토리보드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1C6E118-E4C8-241E-9B7A-4CBCA6750DF8}"/>
                </a:ext>
              </a:extLst>
            </p:cNvPr>
            <p:cNvSpPr txBox="1"/>
            <p:nvPr/>
          </p:nvSpPr>
          <p:spPr>
            <a:xfrm>
              <a:off x="8164310" y="703302"/>
              <a:ext cx="2219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Storyboard 01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0263BFB-779E-C344-F761-A0FA7B6C66AE}"/>
              </a:ext>
            </a:extLst>
          </p:cNvPr>
          <p:cNvSpPr txBox="1"/>
          <p:nvPr/>
        </p:nvSpPr>
        <p:spPr>
          <a:xfrm>
            <a:off x="2157412" y="549275"/>
            <a:ext cx="1008063" cy="21431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프로젝트이름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EB3D37-3799-D336-758D-B413EEA1D5C2}"/>
              </a:ext>
            </a:extLst>
          </p:cNvPr>
          <p:cNvSpPr txBox="1"/>
          <p:nvPr/>
        </p:nvSpPr>
        <p:spPr>
          <a:xfrm>
            <a:off x="2157412" y="765175"/>
            <a:ext cx="1008063" cy="21431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내용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517AD2-B304-2BF6-6BF9-6E1A6597F7E8}"/>
              </a:ext>
            </a:extLst>
          </p:cNvPr>
          <p:cNvSpPr txBox="1"/>
          <p:nvPr/>
        </p:nvSpPr>
        <p:spPr>
          <a:xfrm>
            <a:off x="3162300" y="549275"/>
            <a:ext cx="2455862" cy="21431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Adobe </a:t>
            </a:r>
            <a:r>
              <a:rPr lang="ko-KR" altLang="en-US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웹사이트 리뉴얼 프로젝트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A26CE7-CBE7-41E6-0639-A187C2980D60}"/>
              </a:ext>
            </a:extLst>
          </p:cNvPr>
          <p:cNvSpPr txBox="1"/>
          <p:nvPr/>
        </p:nvSpPr>
        <p:spPr>
          <a:xfrm>
            <a:off x="3162300" y="765175"/>
            <a:ext cx="5929312" cy="21431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메인 페이지 레이아웃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8029C3-AC6A-7C73-8E22-C565036A6669}"/>
              </a:ext>
            </a:extLst>
          </p:cNvPr>
          <p:cNvSpPr txBox="1"/>
          <p:nvPr/>
        </p:nvSpPr>
        <p:spPr>
          <a:xfrm>
            <a:off x="9085262" y="549275"/>
            <a:ext cx="849313" cy="21431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버전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0746D8-9CE6-37ED-A4FA-F7143B02389F}"/>
              </a:ext>
            </a:extLst>
          </p:cNvPr>
          <p:cNvSpPr txBox="1"/>
          <p:nvPr/>
        </p:nvSpPr>
        <p:spPr>
          <a:xfrm>
            <a:off x="9085262" y="765175"/>
            <a:ext cx="849313" cy="21431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작성자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E4511D-1AA6-B8A1-0D3F-8FD10AD9AEB6}"/>
              </a:ext>
            </a:extLst>
          </p:cNvPr>
          <p:cNvSpPr txBox="1"/>
          <p:nvPr/>
        </p:nvSpPr>
        <p:spPr>
          <a:xfrm>
            <a:off x="9934575" y="549275"/>
            <a:ext cx="1165225" cy="21431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1.0</a:t>
            </a:r>
            <a:endParaRPr lang="ko-KR" altLang="en-US" sz="800" dirty="0">
              <a:latin typeface="a말머리1" panose="02020600000000000000" pitchFamily="18" charset="-127"/>
              <a:ea typeface="a말머리1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86DA54-9B9E-ACE6-3AC8-E3C135DC6276}"/>
              </a:ext>
            </a:extLst>
          </p:cNvPr>
          <p:cNvSpPr txBox="1"/>
          <p:nvPr/>
        </p:nvSpPr>
        <p:spPr>
          <a:xfrm>
            <a:off x="9934575" y="765175"/>
            <a:ext cx="1165225" cy="21431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이정희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3F37DB-41D9-08FB-D8B2-3D1EA370DEC6}"/>
              </a:ext>
            </a:extLst>
          </p:cNvPr>
          <p:cNvSpPr txBox="1"/>
          <p:nvPr/>
        </p:nvSpPr>
        <p:spPr>
          <a:xfrm>
            <a:off x="5618162" y="549275"/>
            <a:ext cx="1008063" cy="21431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화면이름</a:t>
            </a:r>
            <a:r>
              <a:rPr lang="en-US" altLang="ko-K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(ID)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1D44C8-3128-4146-B2F9-F08F15C9B964}"/>
              </a:ext>
            </a:extLst>
          </p:cNvPr>
          <p:cNvSpPr txBox="1"/>
          <p:nvPr/>
        </p:nvSpPr>
        <p:spPr>
          <a:xfrm>
            <a:off x="6632575" y="549275"/>
            <a:ext cx="2452687" cy="21431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메인 페이지 </a:t>
            </a:r>
            <a:r>
              <a:rPr lang="en-US" altLang="ko-KR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( </a:t>
            </a:r>
            <a:r>
              <a:rPr lang="ko-KR" altLang="en-US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메인</a:t>
            </a:r>
            <a:r>
              <a:rPr lang="en-US" altLang="ko-KR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 )</a:t>
            </a:r>
            <a:endParaRPr lang="ko-KR" altLang="en-US" sz="800" dirty="0">
              <a:latin typeface="a말머리1" panose="02020600000000000000" pitchFamily="18" charset="-127"/>
              <a:ea typeface="a말머리1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0AE8A5-C3F6-FDE1-293B-EC79A041335B}"/>
              </a:ext>
            </a:extLst>
          </p:cNvPr>
          <p:cNvSpPr txBox="1"/>
          <p:nvPr/>
        </p:nvSpPr>
        <p:spPr>
          <a:xfrm>
            <a:off x="9085262" y="977900"/>
            <a:ext cx="2014538" cy="2159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anchor="ctr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Description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77F23C-D200-0035-5CB3-757ABF119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0" y="1193800"/>
            <a:ext cx="16700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800">
                <a:latin typeface="a말머리1" panose="02020600000000000000" pitchFamily="18" charset="-127"/>
                <a:ea typeface="a말머리1" panose="02020600000000000000" pitchFamily="18" charset="-127"/>
              </a:rPr>
              <a:t>설명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2F667D-31C1-B4FA-5B35-72D934461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5262" y="1190625"/>
            <a:ext cx="4143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800">
                <a:latin typeface="a말머리1" panose="02020600000000000000" pitchFamily="18" charset="-127"/>
                <a:ea typeface="a말머리1" panose="02020600000000000000" pitchFamily="18" charset="-127"/>
              </a:rPr>
              <a:t>번호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86C4D6-EA40-7381-D943-8E94332D1CE9}"/>
              </a:ext>
            </a:extLst>
          </p:cNvPr>
          <p:cNvSpPr txBox="1"/>
          <p:nvPr/>
        </p:nvSpPr>
        <p:spPr>
          <a:xfrm>
            <a:off x="9152760" y="1416049"/>
            <a:ext cx="30081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1</a:t>
            </a:r>
            <a:endParaRPr lang="ko-KR" altLang="en-US" sz="800" dirty="0">
              <a:latin typeface="a말머리1" panose="02020600000000000000" pitchFamily="18" charset="-127"/>
              <a:ea typeface="a말머리1" panose="02020600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72C7F4-54EF-2E71-FE77-E2B1410A1C8B}"/>
              </a:ext>
            </a:extLst>
          </p:cNvPr>
          <p:cNvSpPr txBox="1"/>
          <p:nvPr/>
        </p:nvSpPr>
        <p:spPr>
          <a:xfrm>
            <a:off x="9429750" y="1406525"/>
            <a:ext cx="1670050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로고</a:t>
            </a:r>
            <a:r>
              <a:rPr lang="en-US" altLang="ko-KR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, </a:t>
            </a:r>
            <a:r>
              <a:rPr lang="ko-KR" altLang="en-US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탑 메뉴 바</a:t>
            </a:r>
            <a:r>
              <a:rPr lang="en-US" altLang="ko-KR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, </a:t>
            </a:r>
            <a:r>
              <a:rPr lang="ko-KR" altLang="en-US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로그인</a:t>
            </a:r>
            <a:r>
              <a:rPr lang="en-US" altLang="ko-KR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, </a:t>
            </a:r>
            <a:r>
              <a:rPr lang="ko-KR" altLang="en-US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빅비주얼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C156A50-BE75-6D8C-9174-1D0B73A7DE40}"/>
              </a:ext>
            </a:extLst>
          </p:cNvPr>
          <p:cNvCxnSpPr/>
          <p:nvPr/>
        </p:nvCxnSpPr>
        <p:spPr>
          <a:xfrm>
            <a:off x="9083675" y="958960"/>
            <a:ext cx="0" cy="533400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F0F19FF-3985-217C-4DD4-A4DDEE612A6B}"/>
              </a:ext>
            </a:extLst>
          </p:cNvPr>
          <p:cNvCxnSpPr/>
          <p:nvPr/>
        </p:nvCxnSpPr>
        <p:spPr>
          <a:xfrm>
            <a:off x="9429750" y="1193800"/>
            <a:ext cx="0" cy="5091222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D6FFCB2-1499-25A0-2B66-C4BA573BCEBF}"/>
              </a:ext>
            </a:extLst>
          </p:cNvPr>
          <p:cNvCxnSpPr/>
          <p:nvPr/>
        </p:nvCxnSpPr>
        <p:spPr>
          <a:xfrm>
            <a:off x="11099800" y="958960"/>
            <a:ext cx="0" cy="533400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7571650-BA0A-D7B7-CC2F-2D9722FF96EA}"/>
              </a:ext>
            </a:extLst>
          </p:cNvPr>
          <p:cNvCxnSpPr/>
          <p:nvPr/>
        </p:nvCxnSpPr>
        <p:spPr>
          <a:xfrm flipH="1">
            <a:off x="2155825" y="6292960"/>
            <a:ext cx="8943975" cy="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755531D-67D8-C567-FA51-0013BD30B65F}"/>
              </a:ext>
            </a:extLst>
          </p:cNvPr>
          <p:cNvCxnSpPr/>
          <p:nvPr/>
        </p:nvCxnSpPr>
        <p:spPr>
          <a:xfrm>
            <a:off x="2155825" y="747822"/>
            <a:ext cx="0" cy="5546725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E3EDCF9-02BB-0948-D9DA-1B80E6BD8316}"/>
              </a:ext>
            </a:extLst>
          </p:cNvPr>
          <p:cNvCxnSpPr>
            <a:cxnSpLocks/>
          </p:cNvCxnSpPr>
          <p:nvPr/>
        </p:nvCxnSpPr>
        <p:spPr>
          <a:xfrm flipH="1">
            <a:off x="9024165" y="1425575"/>
            <a:ext cx="558001" cy="0"/>
          </a:xfrm>
          <a:prstGeom prst="line">
            <a:avLst/>
          </a:prstGeom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324F1CB-0475-450C-E3B0-D4D873F7A9BD}"/>
              </a:ext>
            </a:extLst>
          </p:cNvPr>
          <p:cNvSpPr txBox="1"/>
          <p:nvPr/>
        </p:nvSpPr>
        <p:spPr>
          <a:xfrm>
            <a:off x="9152760" y="1645040"/>
            <a:ext cx="30081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2</a:t>
            </a:r>
            <a:endParaRPr lang="ko-KR" altLang="en-US" sz="800" dirty="0">
              <a:latin typeface="a말머리1" panose="02020600000000000000" pitchFamily="18" charset="-127"/>
              <a:ea typeface="a말머리1" panose="02020600000000000000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0A5E9A-8D9C-84F1-7A75-9B01E6D05831}"/>
              </a:ext>
            </a:extLst>
          </p:cNvPr>
          <p:cNvSpPr txBox="1"/>
          <p:nvPr/>
        </p:nvSpPr>
        <p:spPr>
          <a:xfrm>
            <a:off x="9429750" y="1640898"/>
            <a:ext cx="1670050" cy="215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어도비 살펴보기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1980FC-F913-ADCF-72B7-A962C7BEA91C}"/>
              </a:ext>
            </a:extLst>
          </p:cNvPr>
          <p:cNvSpPr txBox="1"/>
          <p:nvPr/>
        </p:nvSpPr>
        <p:spPr>
          <a:xfrm>
            <a:off x="9152760" y="1901917"/>
            <a:ext cx="30081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3</a:t>
            </a:r>
            <a:endParaRPr lang="ko-KR" altLang="en-US" sz="800" dirty="0">
              <a:latin typeface="a말머리1" panose="02020600000000000000" pitchFamily="18" charset="-127"/>
              <a:ea typeface="a말머리1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BBE4D7-66BA-7FE1-6398-AFC460076B7D}"/>
              </a:ext>
            </a:extLst>
          </p:cNvPr>
          <p:cNvSpPr txBox="1"/>
          <p:nvPr/>
        </p:nvSpPr>
        <p:spPr>
          <a:xfrm>
            <a:off x="9429750" y="1875727"/>
            <a:ext cx="1670050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에셋 검색창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5099FD-4181-8A8F-BC18-0DB9D80FA016}"/>
              </a:ext>
            </a:extLst>
          </p:cNvPr>
          <p:cNvSpPr txBox="1"/>
          <p:nvPr/>
        </p:nvSpPr>
        <p:spPr>
          <a:xfrm>
            <a:off x="9152760" y="2254276"/>
            <a:ext cx="30081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4</a:t>
            </a:r>
            <a:endParaRPr lang="ko-KR" altLang="en-US" sz="800" dirty="0">
              <a:latin typeface="a말머리1" panose="02020600000000000000" pitchFamily="18" charset="-127"/>
              <a:ea typeface="a말머리1" panose="02020600000000000000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F405F8-4867-8C47-9E68-70F1486366D2}"/>
              </a:ext>
            </a:extLst>
          </p:cNvPr>
          <p:cNvSpPr txBox="1"/>
          <p:nvPr/>
        </p:nvSpPr>
        <p:spPr>
          <a:xfrm>
            <a:off x="9429750" y="2233210"/>
            <a:ext cx="1670050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어도비 앱 소개 및 상세페이지 가기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CF1C23-F9AD-3ED1-9AEE-814CB00279EA}"/>
              </a:ext>
            </a:extLst>
          </p:cNvPr>
          <p:cNvSpPr txBox="1"/>
          <p:nvPr/>
        </p:nvSpPr>
        <p:spPr>
          <a:xfrm>
            <a:off x="9152760" y="2567623"/>
            <a:ext cx="30081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5</a:t>
            </a:r>
            <a:endParaRPr lang="ko-KR" altLang="en-US" sz="800" dirty="0">
              <a:latin typeface="a말머리1" panose="02020600000000000000" pitchFamily="18" charset="-127"/>
              <a:ea typeface="a말머리1" panose="02020600000000000000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DAC471-5DA1-57CD-FCBF-B9D5DECFE8FB}"/>
              </a:ext>
            </a:extLst>
          </p:cNvPr>
          <p:cNvSpPr txBox="1"/>
          <p:nvPr/>
        </p:nvSpPr>
        <p:spPr>
          <a:xfrm>
            <a:off x="9152760" y="2873283"/>
            <a:ext cx="30081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6</a:t>
            </a:r>
            <a:endParaRPr lang="ko-KR" altLang="en-US" sz="800" dirty="0">
              <a:latin typeface="a말머리1" panose="02020600000000000000" pitchFamily="18" charset="-127"/>
              <a:ea typeface="a말머리1" panose="02020600000000000000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A7370D-645F-16C3-6D6E-1CE349CD415C}"/>
              </a:ext>
            </a:extLst>
          </p:cNvPr>
          <p:cNvSpPr txBox="1"/>
          <p:nvPr/>
        </p:nvSpPr>
        <p:spPr>
          <a:xfrm>
            <a:off x="9152760" y="3147939"/>
            <a:ext cx="30081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7</a:t>
            </a:r>
            <a:endParaRPr lang="ko-KR" altLang="en-US" sz="800" dirty="0">
              <a:latin typeface="a말머리1" panose="02020600000000000000" pitchFamily="18" charset="-127"/>
              <a:ea typeface="a말머리1" panose="02020600000000000000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1BF0A4-B437-76F3-519A-666CAA8623CD}"/>
              </a:ext>
            </a:extLst>
          </p:cNvPr>
          <p:cNvSpPr txBox="1"/>
          <p:nvPr/>
        </p:nvSpPr>
        <p:spPr>
          <a:xfrm>
            <a:off x="9429750" y="2576532"/>
            <a:ext cx="1670050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>
                <a:latin typeface="a말머리1" panose="02020600000000000000" pitchFamily="18" charset="-127"/>
                <a:ea typeface="a말머리1" panose="02020600000000000000" pitchFamily="18" charset="-127"/>
              </a:rPr>
              <a:t>튜토리얼 소개</a:t>
            </a:r>
            <a:endParaRPr lang="ko-KR" altLang="en-US" sz="800" dirty="0">
              <a:latin typeface="a말머리1" panose="02020600000000000000" pitchFamily="18" charset="-127"/>
              <a:ea typeface="a말머리1" panose="02020600000000000000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DE906FB-AEC0-0F09-0E5C-B89452D4C1D3}"/>
              </a:ext>
            </a:extLst>
          </p:cNvPr>
          <p:cNvSpPr txBox="1"/>
          <p:nvPr/>
        </p:nvSpPr>
        <p:spPr>
          <a:xfrm>
            <a:off x="9429750" y="2852767"/>
            <a:ext cx="1670050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크리에이티브 이벤트 소개 및 영상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18D4E91-9976-1A61-DD16-5E405CCEBFF2}"/>
              </a:ext>
            </a:extLst>
          </p:cNvPr>
          <p:cNvSpPr txBox="1"/>
          <p:nvPr/>
        </p:nvSpPr>
        <p:spPr>
          <a:xfrm>
            <a:off x="9429750" y="3113235"/>
            <a:ext cx="1670050" cy="2154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a말머리1" panose="02020600000000000000" pitchFamily="18" charset="-127"/>
                <a:ea typeface="a말머리1" panose="02020600000000000000" pitchFamily="18" charset="-127"/>
              </a:rPr>
              <a:t>Footer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A44827D-7F54-B2B3-CFEF-58A934D3A95A}"/>
              </a:ext>
            </a:extLst>
          </p:cNvPr>
          <p:cNvSpPr/>
          <p:nvPr/>
        </p:nvSpPr>
        <p:spPr>
          <a:xfrm>
            <a:off x="5160091" y="1976024"/>
            <a:ext cx="173174" cy="17317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a말머리3" panose="02020600000000000000" pitchFamily="18" charset="-127"/>
                <a:ea typeface="a말머리3" panose="02020600000000000000" pitchFamily="18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a말머리3" panose="02020600000000000000" pitchFamily="18" charset="-127"/>
              <a:ea typeface="a말머리3" panose="02020600000000000000" pitchFamily="18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6D99002C-9702-BEDC-F62D-1F0F6DDFB419}"/>
              </a:ext>
            </a:extLst>
          </p:cNvPr>
          <p:cNvSpPr/>
          <p:nvPr/>
        </p:nvSpPr>
        <p:spPr>
          <a:xfrm>
            <a:off x="5160091" y="2628201"/>
            <a:ext cx="173174" cy="17317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a말머리3" panose="02020600000000000000" pitchFamily="18" charset="-127"/>
                <a:ea typeface="a말머리3" panose="02020600000000000000" pitchFamily="18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a말머리3" panose="02020600000000000000" pitchFamily="18" charset="-127"/>
              <a:ea typeface="a말머리3" panose="02020600000000000000" pitchFamily="18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09255B3-31CE-F83A-9C0B-B1828BAB7F12}"/>
              </a:ext>
            </a:extLst>
          </p:cNvPr>
          <p:cNvSpPr/>
          <p:nvPr/>
        </p:nvSpPr>
        <p:spPr>
          <a:xfrm>
            <a:off x="5160091" y="3626084"/>
            <a:ext cx="173174" cy="17317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a말머리3" panose="02020600000000000000" pitchFamily="18" charset="-127"/>
                <a:ea typeface="a말머리3" panose="02020600000000000000" pitchFamily="18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a말머리3" panose="02020600000000000000" pitchFamily="18" charset="-127"/>
              <a:ea typeface="a말머리3" panose="02020600000000000000" pitchFamily="18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14A58D90-1295-155C-B5D3-F738AA071F77}"/>
              </a:ext>
            </a:extLst>
          </p:cNvPr>
          <p:cNvSpPr/>
          <p:nvPr/>
        </p:nvSpPr>
        <p:spPr>
          <a:xfrm>
            <a:off x="5160091" y="4584627"/>
            <a:ext cx="173174" cy="17317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a말머리3" panose="02020600000000000000" pitchFamily="18" charset="-127"/>
                <a:ea typeface="a말머리3" panose="02020600000000000000" pitchFamily="18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a말머리3" panose="02020600000000000000" pitchFamily="18" charset="-127"/>
              <a:ea typeface="a말머리3" panose="02020600000000000000" pitchFamily="18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4CA1DCA3-A482-695F-7766-D92A35F2CB5A}"/>
              </a:ext>
            </a:extLst>
          </p:cNvPr>
          <p:cNvSpPr/>
          <p:nvPr/>
        </p:nvSpPr>
        <p:spPr>
          <a:xfrm>
            <a:off x="8438495" y="1846208"/>
            <a:ext cx="173174" cy="17317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a말머리3" panose="02020600000000000000" pitchFamily="18" charset="-127"/>
                <a:ea typeface="a말머리3" panose="02020600000000000000" pitchFamily="18" charset="-127"/>
              </a:rPr>
              <a:t>5</a:t>
            </a:r>
            <a:endParaRPr lang="ko-KR" altLang="en-US" sz="800" dirty="0">
              <a:solidFill>
                <a:schemeClr val="bg1"/>
              </a:solidFill>
              <a:latin typeface="a말머리3" panose="02020600000000000000" pitchFamily="18" charset="-127"/>
              <a:ea typeface="a말머리3" panose="02020600000000000000" pitchFamily="18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F26A213-8ECB-AAF9-91CD-77DCE703A8F1}"/>
              </a:ext>
            </a:extLst>
          </p:cNvPr>
          <p:cNvSpPr/>
          <p:nvPr/>
        </p:nvSpPr>
        <p:spPr>
          <a:xfrm>
            <a:off x="8438495" y="2684435"/>
            <a:ext cx="173174" cy="17317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a말머리3" panose="02020600000000000000" pitchFamily="18" charset="-127"/>
                <a:ea typeface="a말머리3" panose="02020600000000000000" pitchFamily="18" charset="-127"/>
              </a:rPr>
              <a:t>6</a:t>
            </a:r>
            <a:endParaRPr lang="ko-KR" altLang="en-US" sz="800" dirty="0">
              <a:solidFill>
                <a:schemeClr val="bg1"/>
              </a:solidFill>
              <a:latin typeface="a말머리3" panose="02020600000000000000" pitchFamily="18" charset="-127"/>
              <a:ea typeface="a말머리3" panose="02020600000000000000" pitchFamily="18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94B95CD7-3665-4677-7031-9D70EF14C8DE}"/>
              </a:ext>
            </a:extLst>
          </p:cNvPr>
          <p:cNvSpPr/>
          <p:nvPr/>
        </p:nvSpPr>
        <p:spPr>
          <a:xfrm>
            <a:off x="8448718" y="4059092"/>
            <a:ext cx="173174" cy="17317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a말머리3" panose="02020600000000000000" pitchFamily="18" charset="-127"/>
                <a:ea typeface="a말머리3" panose="02020600000000000000" pitchFamily="18" charset="-127"/>
              </a:rPr>
              <a:t>7</a:t>
            </a:r>
            <a:endParaRPr lang="ko-KR" altLang="en-US" sz="800" dirty="0">
              <a:solidFill>
                <a:schemeClr val="bg1"/>
              </a:solidFill>
              <a:latin typeface="a말머리3" panose="02020600000000000000" pitchFamily="18" charset="-127"/>
              <a:ea typeface="a말머리3" panose="02020600000000000000" pitchFamily="18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F4EE60-EA68-BC58-28C8-51788CA3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BD97E0-FF7B-E295-F44F-A775CED4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175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전자기기, 디스플레이, 컴퓨터이(가) 표시된 사진&#10;&#10;자동 생성된 설명">
            <a:extLst>
              <a:ext uri="{FF2B5EF4-FFF2-40B4-BE49-F238E27FC236}">
                <a16:creationId xmlns:a16="http://schemas.microsoft.com/office/drawing/2014/main" id="{A322679C-FA59-167F-3316-E2008F90D2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476"/>
                    </a14:imgEffect>
                    <a14:imgEffect>
                      <a14:saturation sa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90" r="6139"/>
          <a:stretch/>
        </p:blipFill>
        <p:spPr>
          <a:xfrm>
            <a:off x="-3531" y="0"/>
            <a:ext cx="3852864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B8A1F46-23F9-513C-6115-61FFB8EABD73}"/>
              </a:ext>
            </a:extLst>
          </p:cNvPr>
          <p:cNvSpPr/>
          <p:nvPr/>
        </p:nvSpPr>
        <p:spPr>
          <a:xfrm>
            <a:off x="3178969" y="0"/>
            <a:ext cx="583406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E679C-64CC-425F-A2C4-EBBFEA746187}"/>
              </a:ext>
            </a:extLst>
          </p:cNvPr>
          <p:cNvSpPr txBox="1"/>
          <p:nvPr/>
        </p:nvSpPr>
        <p:spPr>
          <a:xfrm>
            <a:off x="3649307" y="3082825"/>
            <a:ext cx="4942243" cy="10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어도비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(Adobe)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는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사진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동영상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이미지와 그래픽 디자인 등의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미디어에 관한 작업을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목적으로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 3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개 사업부문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(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크리에이티브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클라우드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, Document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클라우드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, Experience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클라우드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)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으로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구성된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디지털 경험을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통해 세상을 바꾸자는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비전을 가지고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있는</a:t>
            </a:r>
            <a:endParaRPr lang="en-US" altLang="ko-KR" sz="1100" dirty="0">
              <a:solidFill>
                <a:schemeClr val="bg2">
                  <a:lumMod val="90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소프트웨어 회사이다</a:t>
            </a:r>
            <a:r>
              <a:rPr lang="en-US" altLang="ko-KR" sz="11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.</a:t>
            </a:r>
            <a:endParaRPr lang="ko-KR" altLang="en-US" sz="1100" dirty="0">
              <a:solidFill>
                <a:schemeClr val="bg2">
                  <a:lumMod val="90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15EEAB-E237-EA31-C67E-BE171BF864F1}"/>
              </a:ext>
            </a:extLst>
          </p:cNvPr>
          <p:cNvGrpSpPr/>
          <p:nvPr/>
        </p:nvGrpSpPr>
        <p:grpSpPr>
          <a:xfrm>
            <a:off x="3651000" y="1765736"/>
            <a:ext cx="2541379" cy="857885"/>
            <a:chOff x="4344370" y="1901416"/>
            <a:chExt cx="2579479" cy="85788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E48847-FF5B-037A-7496-247B7E4D9CC3}"/>
                </a:ext>
              </a:extLst>
            </p:cNvPr>
            <p:cNvSpPr txBox="1"/>
            <p:nvPr/>
          </p:nvSpPr>
          <p:spPr>
            <a:xfrm>
              <a:off x="4344370" y="2112970"/>
              <a:ext cx="25794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90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어도비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A9E8DF-88BB-4E5C-A0ED-39EDA061D4FD}"/>
                </a:ext>
              </a:extLst>
            </p:cNvPr>
            <p:cNvSpPr txBox="1"/>
            <p:nvPr/>
          </p:nvSpPr>
          <p:spPr>
            <a:xfrm>
              <a:off x="4391047" y="1901416"/>
              <a:ext cx="1151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2">
                      <a:lumMod val="90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About Adobe</a:t>
              </a:r>
              <a:endParaRPr lang="ko-KR" altLang="en-US" sz="1200" dirty="0">
                <a:solidFill>
                  <a:schemeClr val="bg2">
                    <a:lumMod val="90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pic>
        <p:nvPicPr>
          <p:cNvPr id="13" name="그림 12" descr="텍스트, 전자기기, 컴퓨터, 닫기이(가) 표시된 사진&#10;&#10;자동 생성된 설명">
            <a:extLst>
              <a:ext uri="{FF2B5EF4-FFF2-40B4-BE49-F238E27FC236}">
                <a16:creationId xmlns:a16="http://schemas.microsoft.com/office/drawing/2014/main" id="{C9E023B9-6CD0-0C50-3B53-AA316A64A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031" y="1863270"/>
            <a:ext cx="2087640" cy="313146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009BD4-EBB2-632A-1D90-E6FBB814F86C}"/>
              </a:ext>
            </a:extLst>
          </p:cNvPr>
          <p:cNvGrpSpPr/>
          <p:nvPr/>
        </p:nvGrpSpPr>
        <p:grpSpPr>
          <a:xfrm>
            <a:off x="10567260" y="549275"/>
            <a:ext cx="532540" cy="110571"/>
            <a:chOff x="10567260" y="549275"/>
            <a:chExt cx="532540" cy="11057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5CA1C9B-E1E1-6AAF-0D6D-EBEF864FAAFB}"/>
                </a:ext>
              </a:extLst>
            </p:cNvPr>
            <p:cNvSpPr/>
            <p:nvPr userDrawn="1"/>
          </p:nvSpPr>
          <p:spPr>
            <a:xfrm>
              <a:off x="10567260" y="549276"/>
              <a:ext cx="110570" cy="1105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FF1C878-89F7-DBC2-681E-265032137589}"/>
                </a:ext>
              </a:extLst>
            </p:cNvPr>
            <p:cNvSpPr/>
            <p:nvPr userDrawn="1"/>
          </p:nvSpPr>
          <p:spPr>
            <a:xfrm>
              <a:off x="10778245" y="549275"/>
              <a:ext cx="110570" cy="1105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5ABBEA2-5D52-6134-D912-EB4EC3602A2C}"/>
                </a:ext>
              </a:extLst>
            </p:cNvPr>
            <p:cNvSpPr/>
            <p:nvPr userDrawn="1"/>
          </p:nvSpPr>
          <p:spPr>
            <a:xfrm>
              <a:off x="10989230" y="549275"/>
              <a:ext cx="110570" cy="1105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91F1A4-4FBB-5422-A599-CEE27DCD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6C1DF4-B0B5-4D27-FE1D-EB02B499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24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84A0B32E-16D9-5DA3-94B1-A4B7A8A1C9E5}"/>
              </a:ext>
            </a:extLst>
          </p:cNvPr>
          <p:cNvGrpSpPr/>
          <p:nvPr/>
        </p:nvGrpSpPr>
        <p:grpSpPr>
          <a:xfrm>
            <a:off x="6329743" y="2758561"/>
            <a:ext cx="3690557" cy="619037"/>
            <a:chOff x="5928503" y="1618417"/>
            <a:chExt cx="3690557" cy="6190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E81B69-8528-8B57-74AE-948C1A6FEA9D}"/>
                </a:ext>
              </a:extLst>
            </p:cNvPr>
            <p:cNvSpPr txBox="1"/>
            <p:nvPr/>
          </p:nvSpPr>
          <p:spPr>
            <a:xfrm>
              <a:off x="5928503" y="1618417"/>
              <a:ext cx="2890457" cy="284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연말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특별 프로모션에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시선을 집중시켜 주세요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1712E3-9EE1-4F22-BF49-91F845CBF0BC}"/>
                </a:ext>
              </a:extLst>
            </p:cNvPr>
            <p:cNvSpPr txBox="1"/>
            <p:nvPr/>
          </p:nvSpPr>
          <p:spPr>
            <a:xfrm>
              <a:off x="5928503" y="1952824"/>
              <a:ext cx="3690557" cy="284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팝업 레이어 또는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Middle section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에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Sub visual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로 배너 배치 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46AE4E2-6ED1-1B13-4BDD-EFE9F4A21BAE}"/>
              </a:ext>
            </a:extLst>
          </p:cNvPr>
          <p:cNvGrpSpPr/>
          <p:nvPr/>
        </p:nvGrpSpPr>
        <p:grpSpPr>
          <a:xfrm>
            <a:off x="6329742" y="3706757"/>
            <a:ext cx="3972498" cy="819668"/>
            <a:chOff x="5928502" y="1618417"/>
            <a:chExt cx="4073422" cy="81966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06B0B21-26B3-6707-F996-DF329ADF0961}"/>
                </a:ext>
              </a:extLst>
            </p:cNvPr>
            <p:cNvSpPr txBox="1"/>
            <p:nvPr/>
          </p:nvSpPr>
          <p:spPr>
            <a:xfrm>
              <a:off x="5928502" y="1618417"/>
              <a:ext cx="3676882" cy="284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기존의 구성보다 활기차고 명랑한 인상이었으면 좋겠습니다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.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91B6433-7CD4-8FFF-E7F9-8867694B0F8C}"/>
                </a:ext>
              </a:extLst>
            </p:cNvPr>
            <p:cNvSpPr txBox="1"/>
            <p:nvPr/>
          </p:nvSpPr>
          <p:spPr>
            <a:xfrm>
              <a:off x="5928504" y="1952824"/>
              <a:ext cx="4073420" cy="485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각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Section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의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size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를 축소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글자 사용을 최소화하고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Hover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사용을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늘리겠습니다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0340A5C-4055-69C7-3281-95D04262CD51}"/>
              </a:ext>
            </a:extLst>
          </p:cNvPr>
          <p:cNvGrpSpPr/>
          <p:nvPr/>
        </p:nvGrpSpPr>
        <p:grpSpPr>
          <a:xfrm>
            <a:off x="6329742" y="4818735"/>
            <a:ext cx="3452433" cy="614484"/>
            <a:chOff x="5928502" y="1618417"/>
            <a:chExt cx="3452433" cy="61448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E7BE9D8-A8FD-AA61-E95E-C9DF7797FEDB}"/>
                </a:ext>
              </a:extLst>
            </p:cNvPr>
            <p:cNvSpPr txBox="1"/>
            <p:nvPr/>
          </p:nvSpPr>
          <p:spPr>
            <a:xfrm>
              <a:off x="5928502" y="1618417"/>
              <a:ext cx="3452433" cy="284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1600"/>
                </a:lnSpc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Creative Cloud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소개 컨텐츠를 비중 있게 다루어 주세요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A576029-7DB7-95B6-598A-6004A59C71DE}"/>
                </a:ext>
              </a:extLst>
            </p:cNvPr>
            <p:cNvSpPr txBox="1"/>
            <p:nvPr/>
          </p:nvSpPr>
          <p:spPr>
            <a:xfrm>
              <a:off x="5928503" y="1952824"/>
              <a:ext cx="3452432" cy="280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상단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Section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에 밝은 색감과 재밌는 이미지를 함께 배치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8F37505-9ACA-455E-84C7-6F4201749FE4}"/>
              </a:ext>
            </a:extLst>
          </p:cNvPr>
          <p:cNvSpPr txBox="1"/>
          <p:nvPr/>
        </p:nvSpPr>
        <p:spPr>
          <a:xfrm>
            <a:off x="6096000" y="1534484"/>
            <a:ext cx="3496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5" panose="02020600000000000000" pitchFamily="18" charset="-127"/>
                <a:ea typeface="a말머리5" panose="02020600000000000000" pitchFamily="18" charset="-127"/>
              </a:rPr>
              <a:t>요구사항 및 분석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C53E03-C3AF-4A4E-B996-FD006649A08C}"/>
              </a:ext>
            </a:extLst>
          </p:cNvPr>
          <p:cNvSpPr txBox="1"/>
          <p:nvPr/>
        </p:nvSpPr>
        <p:spPr>
          <a:xfrm>
            <a:off x="6142676" y="1322930"/>
            <a:ext cx="2219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rPr>
              <a:t>Requirements and analysis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말머리3" panose="02020600000000000000" pitchFamily="18" charset="-127"/>
              <a:ea typeface="a말머리3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7085D6-F670-4A5B-A950-9543B7C8A750}"/>
              </a:ext>
            </a:extLst>
          </p:cNvPr>
          <p:cNvSpPr txBox="1"/>
          <p:nvPr/>
        </p:nvSpPr>
        <p:spPr>
          <a:xfrm>
            <a:off x="6096000" y="2700951"/>
            <a:ext cx="4432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1.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a말머리2" panose="02020600000000000000" pitchFamily="18" charset="-127"/>
              <a:ea typeface="a말머리2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740251-DA86-4650-9054-4725D693335B}"/>
              </a:ext>
            </a:extLst>
          </p:cNvPr>
          <p:cNvSpPr txBox="1"/>
          <p:nvPr/>
        </p:nvSpPr>
        <p:spPr>
          <a:xfrm>
            <a:off x="6096000" y="3652833"/>
            <a:ext cx="4432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2.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a말머리2" panose="02020600000000000000" pitchFamily="18" charset="-127"/>
              <a:ea typeface="a말머리2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11151-B660-4068-882C-F249DEAAB559}"/>
              </a:ext>
            </a:extLst>
          </p:cNvPr>
          <p:cNvSpPr txBox="1"/>
          <p:nvPr/>
        </p:nvSpPr>
        <p:spPr>
          <a:xfrm>
            <a:off x="6096000" y="4764811"/>
            <a:ext cx="4432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rPr>
              <a:t>3.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a말머리2" panose="02020600000000000000" pitchFamily="18" charset="-127"/>
              <a:ea typeface="a말머리2" panose="02020600000000000000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A044315-D50D-8907-95E1-4D166F2A79BC}"/>
              </a:ext>
            </a:extLst>
          </p:cNvPr>
          <p:cNvGrpSpPr/>
          <p:nvPr/>
        </p:nvGrpSpPr>
        <p:grpSpPr>
          <a:xfrm>
            <a:off x="10567260" y="549275"/>
            <a:ext cx="532540" cy="508000"/>
            <a:chOff x="478303" y="479948"/>
            <a:chExt cx="635740" cy="60644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C3ECF18-2287-FB5C-A21B-EC4D181F9C68}"/>
                </a:ext>
              </a:extLst>
            </p:cNvPr>
            <p:cNvSpPr/>
            <p:nvPr userDrawn="1"/>
          </p:nvSpPr>
          <p:spPr>
            <a:xfrm>
              <a:off x="478303" y="479949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8B0A113-3F7C-0283-AB13-98CC0F428436}"/>
                </a:ext>
              </a:extLst>
            </p:cNvPr>
            <p:cNvSpPr/>
            <p:nvPr userDrawn="1"/>
          </p:nvSpPr>
          <p:spPr>
            <a:xfrm>
              <a:off x="730175" y="479948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8A47725-DF0D-636D-8273-55368A4FDD2A}"/>
                </a:ext>
              </a:extLst>
            </p:cNvPr>
            <p:cNvSpPr/>
            <p:nvPr userDrawn="1"/>
          </p:nvSpPr>
          <p:spPr>
            <a:xfrm>
              <a:off x="982046" y="479948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4B6D70A-2B22-4A82-AAF0-F14D07F59B76}"/>
                </a:ext>
              </a:extLst>
            </p:cNvPr>
            <p:cNvSpPr/>
            <p:nvPr userDrawn="1"/>
          </p:nvSpPr>
          <p:spPr>
            <a:xfrm>
              <a:off x="478303" y="717307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7B76A8F-D0D1-97FF-7945-9EA1101C4B5A}"/>
                </a:ext>
              </a:extLst>
            </p:cNvPr>
            <p:cNvSpPr/>
            <p:nvPr userDrawn="1"/>
          </p:nvSpPr>
          <p:spPr>
            <a:xfrm>
              <a:off x="730175" y="717306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EAFE416-F3A3-A3FF-7BFC-7E693A273EA0}"/>
                </a:ext>
              </a:extLst>
            </p:cNvPr>
            <p:cNvSpPr/>
            <p:nvPr userDrawn="1"/>
          </p:nvSpPr>
          <p:spPr>
            <a:xfrm>
              <a:off x="982046" y="717306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088A78D-A5E4-F6D7-109F-37FA2E68F28B}"/>
                </a:ext>
              </a:extLst>
            </p:cNvPr>
            <p:cNvSpPr/>
            <p:nvPr userDrawn="1"/>
          </p:nvSpPr>
          <p:spPr>
            <a:xfrm>
              <a:off x="478303" y="954395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AACF1C6-66F8-1E60-73CB-4AB0893EEA76}"/>
                </a:ext>
              </a:extLst>
            </p:cNvPr>
            <p:cNvSpPr/>
            <p:nvPr userDrawn="1"/>
          </p:nvSpPr>
          <p:spPr>
            <a:xfrm>
              <a:off x="730175" y="954394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3AE58A6-00C7-E9EC-301A-B7E4206E14EC}"/>
                </a:ext>
              </a:extLst>
            </p:cNvPr>
            <p:cNvSpPr/>
            <p:nvPr userDrawn="1"/>
          </p:nvSpPr>
          <p:spPr>
            <a:xfrm>
              <a:off x="982046" y="954394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그림 5" descr="텍스트, 사람, 노트북, 실내이(가) 표시된 사진&#10;&#10;자동 생성된 설명">
            <a:extLst>
              <a:ext uri="{FF2B5EF4-FFF2-40B4-BE49-F238E27FC236}">
                <a16:creationId xmlns:a16="http://schemas.microsoft.com/office/drawing/2014/main" id="{489E46EB-441A-DDD2-743A-7C0E91AE3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743" y="1376363"/>
            <a:ext cx="3287961" cy="49323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CF2D0A-465B-963B-3C54-53A0643536EA}"/>
              </a:ext>
            </a:extLst>
          </p:cNvPr>
          <p:cNvSpPr/>
          <p:nvPr/>
        </p:nvSpPr>
        <p:spPr>
          <a:xfrm>
            <a:off x="1409172" y="1031704"/>
            <a:ext cx="3287961" cy="493236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67BBD27-26D3-5258-39C4-4E2D8A9BA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7DD002-D2CA-83EE-CA92-BB937A8B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49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B7A35D7D-4E16-4D40-986E-6F6D29CB2954}"/>
              </a:ext>
            </a:extLst>
          </p:cNvPr>
          <p:cNvSpPr txBox="1"/>
          <p:nvPr/>
        </p:nvSpPr>
        <p:spPr>
          <a:xfrm>
            <a:off x="1231336" y="3120296"/>
            <a:ext cx="5743293" cy="10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사이트 주소를 직접 작성하여 접속하는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,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20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대 후반에서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30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대 초중반의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디자인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직군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종사자를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말머리1" panose="02020600000000000000" pitchFamily="18" charset="-127"/>
              <a:ea typeface="a말머리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메인 타겟으로 선정하였습니다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유튜브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페이스북 등 소셜 미디어를 통해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사이트를 접한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20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대 초반의 예비 종사자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또는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학생 등을 서브 타겟으로 선정하였습니다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rPr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3F40B3D-4BE4-3692-0112-EFB31E0B49A0}"/>
              </a:ext>
            </a:extLst>
          </p:cNvPr>
          <p:cNvGrpSpPr/>
          <p:nvPr/>
        </p:nvGrpSpPr>
        <p:grpSpPr>
          <a:xfrm>
            <a:off x="988395" y="519592"/>
            <a:ext cx="2505190" cy="1411883"/>
            <a:chOff x="1055688" y="552175"/>
            <a:chExt cx="2505190" cy="14118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3B56D4-3038-4AB6-B607-2C911BE3A2E8}"/>
                </a:ext>
              </a:extLst>
            </p:cNvPr>
            <p:cNvSpPr txBox="1"/>
            <p:nvPr/>
          </p:nvSpPr>
          <p:spPr>
            <a:xfrm>
              <a:off x="1055688" y="763729"/>
              <a:ext cx="25051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홈페이지</a:t>
              </a:r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5" panose="02020600000000000000" pitchFamily="18" charset="-127"/>
                <a:ea typeface="a말머리5" panose="02020600000000000000" pitchFamily="18" charset="-127"/>
              </a:endParaRPr>
            </a:p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방문자 분석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6EB77C-967E-4C96-A9B4-5F71C4E5EA17}"/>
                </a:ext>
              </a:extLst>
            </p:cNvPr>
            <p:cNvSpPr txBox="1"/>
            <p:nvPr/>
          </p:nvSpPr>
          <p:spPr>
            <a:xfrm>
              <a:off x="1102364" y="552175"/>
              <a:ext cx="2219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Homepage visitor analysis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pic>
        <p:nvPicPr>
          <p:cNvPr id="29" name="그림 28" descr="의자, 노트북이(가) 표시된 사진&#10;&#10;자동 생성된 설명">
            <a:extLst>
              <a:ext uri="{FF2B5EF4-FFF2-40B4-BE49-F238E27FC236}">
                <a16:creationId xmlns:a16="http://schemas.microsoft.com/office/drawing/2014/main" id="{2D9B186F-BA27-CCE2-D052-2F243BA36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605" y="0"/>
            <a:ext cx="4572396" cy="6858000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C738E638-A864-9E06-2384-464EF67316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12175" y="2878809"/>
            <a:ext cx="244199" cy="244199"/>
          </a:xfrm>
          <a:prstGeom prst="rect">
            <a:avLst/>
          </a:prstGeom>
        </p:spPr>
      </p:pic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194A09A7-65A5-1E0B-B55B-868FD18E6A81}"/>
              </a:ext>
            </a:extLst>
          </p:cNvPr>
          <p:cNvGrpSpPr/>
          <p:nvPr/>
        </p:nvGrpSpPr>
        <p:grpSpPr>
          <a:xfrm>
            <a:off x="1312175" y="4787343"/>
            <a:ext cx="5720827" cy="1482798"/>
            <a:chOff x="1312175" y="4787343"/>
            <a:chExt cx="5720827" cy="148279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089BE7E-05E0-4975-8506-B2104F97DF26}"/>
                </a:ext>
              </a:extLst>
            </p:cNvPr>
            <p:cNvSpPr txBox="1"/>
            <p:nvPr/>
          </p:nvSpPr>
          <p:spPr>
            <a:xfrm>
              <a:off x="3353735" y="6039309"/>
              <a:ext cx="36792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bg2">
                      <a:lumMod val="90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출처 </a:t>
              </a:r>
              <a:r>
                <a:rPr lang="en-US" altLang="ko-KR" sz="900" dirty="0">
                  <a:solidFill>
                    <a:schemeClr val="bg2">
                      <a:lumMod val="90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https://www.similarweb.com/website/adobe.com/#interests</a:t>
              </a:r>
              <a:endParaRPr lang="ko-KR" altLang="en-US" sz="900" dirty="0">
                <a:solidFill>
                  <a:schemeClr val="bg2">
                    <a:lumMod val="90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A7B576F-356E-E143-1065-EFE7B4CA8E9B}"/>
                </a:ext>
              </a:extLst>
            </p:cNvPr>
            <p:cNvGrpSpPr/>
            <p:nvPr/>
          </p:nvGrpSpPr>
          <p:grpSpPr>
            <a:xfrm>
              <a:off x="3208122" y="4992727"/>
              <a:ext cx="1772550" cy="985619"/>
              <a:chOff x="8533144" y="3007268"/>
              <a:chExt cx="1772550" cy="985619"/>
            </a:xfrm>
            <a:solidFill>
              <a:schemeClr val="bg1">
                <a:lumMod val="95000"/>
              </a:schemeClr>
            </a:solidFill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B4DA94B-0786-E47B-985A-B8C82F5A508E}"/>
                  </a:ext>
                </a:extLst>
              </p:cNvPr>
              <p:cNvSpPr/>
              <p:nvPr/>
            </p:nvSpPr>
            <p:spPr>
              <a:xfrm>
                <a:off x="8533144" y="3007268"/>
                <a:ext cx="1772550" cy="9856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E79E9D24-64CA-4E0B-BA49-554B6B493617}"/>
                  </a:ext>
                </a:extLst>
              </p:cNvPr>
              <p:cNvGrpSpPr/>
              <p:nvPr/>
            </p:nvGrpSpPr>
            <p:grpSpPr>
              <a:xfrm>
                <a:off x="8551644" y="3052680"/>
                <a:ext cx="1713187" cy="885269"/>
                <a:chOff x="6114678" y="4922826"/>
                <a:chExt cx="1854163" cy="885269"/>
              </a:xfrm>
              <a:grpFill/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5578CA2-691E-46CE-8FF8-3ECFC244FA97}"/>
                    </a:ext>
                  </a:extLst>
                </p:cNvPr>
                <p:cNvSpPr txBox="1"/>
                <p:nvPr/>
              </p:nvSpPr>
              <p:spPr>
                <a:xfrm>
                  <a:off x="6114678" y="5116303"/>
                  <a:ext cx="1854163" cy="69179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600"/>
                    </a:lnSpc>
                  </a:pP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사이트 주소 작성 </a:t>
                  </a:r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52.89%,</a:t>
                  </a:r>
                </a:p>
                <a:p>
                  <a:pPr>
                    <a:lnSpc>
                      <a:spcPts val="1600"/>
                    </a:lnSpc>
                  </a:pP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검색 </a:t>
                  </a:r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34.27%,</a:t>
                  </a:r>
                </a:p>
                <a:p>
                  <a:pPr>
                    <a:lnSpc>
                      <a:spcPts val="1600"/>
                    </a:lnSpc>
                  </a:pP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추천 </a:t>
                  </a:r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7.37%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B86E77F-F513-4381-80EB-77EEC7C81C16}"/>
                    </a:ext>
                  </a:extLst>
                </p:cNvPr>
                <p:cNvSpPr txBox="1"/>
                <p:nvPr/>
              </p:nvSpPr>
              <p:spPr>
                <a:xfrm>
                  <a:off x="6114678" y="4922826"/>
                  <a:ext cx="979228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말머리3" panose="02020600000000000000" pitchFamily="18" charset="-127"/>
                      <a:ea typeface="a말머리3" panose="02020600000000000000" pitchFamily="18" charset="-127"/>
                    </a:rPr>
                    <a:t>접속 루트</a:t>
                  </a:r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F3ED50A-8F82-3A70-FACB-DA18C8A617B4}"/>
                </a:ext>
              </a:extLst>
            </p:cNvPr>
            <p:cNvGrpSpPr/>
            <p:nvPr/>
          </p:nvGrpSpPr>
          <p:grpSpPr>
            <a:xfrm>
              <a:off x="1312175" y="4997697"/>
              <a:ext cx="1772550" cy="985619"/>
              <a:chOff x="8533144" y="1895475"/>
              <a:chExt cx="1772550" cy="985619"/>
            </a:xfrm>
            <a:solidFill>
              <a:schemeClr val="bg1">
                <a:lumMod val="95000"/>
              </a:schemeClr>
            </a:solidFill>
            <a:effectLst/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B09E2E1-47A2-AE95-9671-270EBAD68046}"/>
                  </a:ext>
                </a:extLst>
              </p:cNvPr>
              <p:cNvSpPr/>
              <p:nvPr/>
            </p:nvSpPr>
            <p:spPr>
              <a:xfrm>
                <a:off x="8533144" y="1895475"/>
                <a:ext cx="1772550" cy="9856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0CD44096-B17D-4C45-80DB-2FC6EA8964F4}"/>
                  </a:ext>
                </a:extLst>
              </p:cNvPr>
              <p:cNvGrpSpPr/>
              <p:nvPr/>
            </p:nvGrpSpPr>
            <p:grpSpPr>
              <a:xfrm>
                <a:off x="8551644" y="1948903"/>
                <a:ext cx="1713187" cy="678738"/>
                <a:chOff x="2907774" y="4932351"/>
                <a:chExt cx="1854163" cy="678738"/>
              </a:xfrm>
              <a:grpFill/>
            </p:grpSpPr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82937DC-BA93-4789-9A68-325B15790E34}"/>
                    </a:ext>
                  </a:extLst>
                </p:cNvPr>
                <p:cNvSpPr txBox="1"/>
                <p:nvPr/>
              </p:nvSpPr>
              <p:spPr>
                <a:xfrm>
                  <a:off x="2907774" y="4932351"/>
                  <a:ext cx="1276990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말머리3" panose="02020600000000000000" pitchFamily="18" charset="-127"/>
                      <a:ea typeface="a말머리3" panose="02020600000000000000" pitchFamily="18" charset="-127"/>
                    </a:rPr>
                    <a:t>방문객 연령대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A35202E-EE81-4AB5-9266-3A2BDF99CC6D}"/>
                    </a:ext>
                  </a:extLst>
                </p:cNvPr>
                <p:cNvSpPr txBox="1"/>
                <p:nvPr/>
              </p:nvSpPr>
              <p:spPr>
                <a:xfrm>
                  <a:off x="2907774" y="5125828"/>
                  <a:ext cx="1854163" cy="48526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600"/>
                    </a:lnSpc>
                  </a:pP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방문객의 가장 큰 연령대</a:t>
                  </a:r>
                  <a:endPara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endParaRPr>
                </a:p>
                <a:p>
                  <a:pPr>
                    <a:lnSpc>
                      <a:spcPts val="16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25-34</a:t>
                  </a: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세</a:t>
                  </a:r>
                  <a:endPara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EE65273-AE67-26AC-0B16-54CA8162C646}"/>
                </a:ext>
              </a:extLst>
            </p:cNvPr>
            <p:cNvGrpSpPr/>
            <p:nvPr/>
          </p:nvGrpSpPr>
          <p:grpSpPr>
            <a:xfrm>
              <a:off x="5104069" y="4975889"/>
              <a:ext cx="1772550" cy="985619"/>
              <a:chOff x="8521962" y="4182544"/>
              <a:chExt cx="1772550" cy="985619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1982F28-F3A9-CDF3-CB23-8C28371F30AF}"/>
                  </a:ext>
                </a:extLst>
              </p:cNvPr>
              <p:cNvSpPr/>
              <p:nvPr/>
            </p:nvSpPr>
            <p:spPr>
              <a:xfrm>
                <a:off x="8521962" y="4182544"/>
                <a:ext cx="1772550" cy="9856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AF1275F5-ADC8-4FA6-A603-BA2AF86C9C7C}"/>
                  </a:ext>
                </a:extLst>
              </p:cNvPr>
              <p:cNvGrpSpPr/>
              <p:nvPr/>
            </p:nvGrpSpPr>
            <p:grpSpPr>
              <a:xfrm>
                <a:off x="8551644" y="4227956"/>
                <a:ext cx="1447961" cy="885269"/>
                <a:chOff x="8896460" y="4075950"/>
                <a:chExt cx="1531808" cy="885269"/>
              </a:xfrm>
              <a:grpFill/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A885016-A793-4676-B877-F54FC53D1EC6}"/>
                    </a:ext>
                  </a:extLst>
                </p:cNvPr>
                <p:cNvSpPr txBox="1"/>
                <p:nvPr/>
              </p:nvSpPr>
              <p:spPr>
                <a:xfrm>
                  <a:off x="8896460" y="4269427"/>
                  <a:ext cx="1290177" cy="69179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600"/>
                    </a:lnSpc>
                  </a:pP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유튜브 </a:t>
                  </a:r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39.93%,</a:t>
                  </a:r>
                </a:p>
                <a:p>
                  <a:pPr>
                    <a:lnSpc>
                      <a:spcPts val="1600"/>
                    </a:lnSpc>
                  </a:pP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페이스북 </a:t>
                  </a:r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23.16%,</a:t>
                  </a:r>
                </a:p>
                <a:p>
                  <a:pPr>
                    <a:lnSpc>
                      <a:spcPts val="1600"/>
                    </a:lnSpc>
                  </a:pPr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기타 </a:t>
                  </a:r>
                  <a:r>
                    <a:rPr lang="en-US" altLang="ko-KR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말머리1" panose="02020600000000000000" pitchFamily="18" charset="-127"/>
                      <a:ea typeface="a말머리1" panose="02020600000000000000" pitchFamily="18" charset="-127"/>
                    </a:rPr>
                    <a:t>19.50%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7050EF8-FEE4-499F-BA7D-E8F80915ED96}"/>
                    </a:ext>
                  </a:extLst>
                </p:cNvPr>
                <p:cNvSpPr txBox="1"/>
                <p:nvPr/>
              </p:nvSpPr>
              <p:spPr>
                <a:xfrm>
                  <a:off x="8896460" y="4075950"/>
                  <a:ext cx="1531808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말머리3" panose="02020600000000000000" pitchFamily="18" charset="-127"/>
                      <a:ea typeface="a말머리3" panose="02020600000000000000" pitchFamily="18" charset="-127"/>
                    </a:rPr>
                    <a:t>소셜 미디어 트래픽</a:t>
                  </a:r>
                </a:p>
              </p:txBody>
            </p:sp>
          </p:grpSp>
        </p:grp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99CCA72-A346-D028-FCDA-77CFE504FDDF}"/>
                </a:ext>
              </a:extLst>
            </p:cNvPr>
            <p:cNvSpPr/>
            <p:nvPr/>
          </p:nvSpPr>
          <p:spPr>
            <a:xfrm>
              <a:off x="1312175" y="4787343"/>
              <a:ext cx="877222" cy="457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8325B3-AACC-5585-E9A6-9B938A379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DE8883-AF61-BC61-77B4-021419672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759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87FB62B5-5CCC-F03B-C2A4-E79C47F5760C}"/>
              </a:ext>
            </a:extLst>
          </p:cNvPr>
          <p:cNvSpPr/>
          <p:nvPr/>
        </p:nvSpPr>
        <p:spPr>
          <a:xfrm>
            <a:off x="11099800" y="0"/>
            <a:ext cx="10922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6C8F611-8463-C0D8-A9BB-0689C811D3D7}"/>
              </a:ext>
            </a:extLst>
          </p:cNvPr>
          <p:cNvGrpSpPr/>
          <p:nvPr/>
        </p:nvGrpSpPr>
        <p:grpSpPr>
          <a:xfrm>
            <a:off x="1092227" y="5800726"/>
            <a:ext cx="110570" cy="507999"/>
            <a:chOff x="1514170" y="5800725"/>
            <a:chExt cx="110570" cy="507999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02FC56C-6064-4775-A01D-A28373F51EB8}"/>
                </a:ext>
              </a:extLst>
            </p:cNvPr>
            <p:cNvSpPr/>
            <p:nvPr userDrawn="1"/>
          </p:nvSpPr>
          <p:spPr>
            <a:xfrm>
              <a:off x="1514170" y="5800725"/>
              <a:ext cx="110570" cy="11057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AD16259-D9BA-EC47-0025-5F00760725CB}"/>
                </a:ext>
              </a:extLst>
            </p:cNvPr>
            <p:cNvSpPr/>
            <p:nvPr userDrawn="1"/>
          </p:nvSpPr>
          <p:spPr>
            <a:xfrm>
              <a:off x="1514170" y="5999553"/>
              <a:ext cx="110570" cy="11057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ED2B29C-433C-EC46-33FF-905C9F268639}"/>
                </a:ext>
              </a:extLst>
            </p:cNvPr>
            <p:cNvSpPr/>
            <p:nvPr userDrawn="1"/>
          </p:nvSpPr>
          <p:spPr>
            <a:xfrm>
              <a:off x="1514170" y="6198154"/>
              <a:ext cx="110570" cy="11057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9901ECD-7831-7426-2B49-33AE13FF7735}"/>
              </a:ext>
            </a:extLst>
          </p:cNvPr>
          <p:cNvGrpSpPr/>
          <p:nvPr/>
        </p:nvGrpSpPr>
        <p:grpSpPr>
          <a:xfrm>
            <a:off x="6382995" y="1660600"/>
            <a:ext cx="2386382" cy="3536799"/>
            <a:chOff x="8078445" y="1452083"/>
            <a:chExt cx="2386382" cy="3536799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A9315E3-BB6E-7329-7576-4C3D011A01BD}"/>
                </a:ext>
              </a:extLst>
            </p:cNvPr>
            <p:cNvGrpSpPr/>
            <p:nvPr/>
          </p:nvGrpSpPr>
          <p:grpSpPr>
            <a:xfrm>
              <a:off x="8078445" y="4073854"/>
              <a:ext cx="2386382" cy="915028"/>
              <a:chOff x="5025573" y="3885097"/>
              <a:chExt cx="2386382" cy="915028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0A62479-2DBD-559D-23CC-C87F5A53E3E3}"/>
                  </a:ext>
                </a:extLst>
              </p:cNvPr>
              <p:cNvSpPr txBox="1"/>
              <p:nvPr/>
            </p:nvSpPr>
            <p:spPr>
              <a:xfrm>
                <a:off x="5025573" y="4109680"/>
                <a:ext cx="2386382" cy="690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관련 학과 재학생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혹은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사진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,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동영상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, 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이미지와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그래픽 디자인 등의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미디어에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관한 작업에 관심이 있는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20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대 초반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779ECBC-7CF4-A604-58BC-5269AD778AB4}"/>
                  </a:ext>
                </a:extLst>
              </p:cNvPr>
              <p:cNvSpPr txBox="1"/>
              <p:nvPr/>
            </p:nvSpPr>
            <p:spPr>
              <a:xfrm>
                <a:off x="5025573" y="3885097"/>
                <a:ext cx="157117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3" panose="02020600000000000000" pitchFamily="18" charset="-127"/>
                    <a:ea typeface="a말머리3" panose="02020600000000000000" pitchFamily="18" charset="-127"/>
                  </a:rPr>
                  <a:t>기술 향상을 목적으로  </a:t>
                </a:r>
              </a:p>
            </p:txBody>
          </p:sp>
        </p:grpSp>
        <p:pic>
          <p:nvPicPr>
            <p:cNvPr id="33" name="그림 32" descr="사람이(가) 표시된 사진&#10;&#10;자동 생성된 설명">
              <a:extLst>
                <a:ext uri="{FF2B5EF4-FFF2-40B4-BE49-F238E27FC236}">
                  <a16:creationId xmlns:a16="http://schemas.microsoft.com/office/drawing/2014/main" id="{E373C3AE-309C-AB77-A778-12B1D3B78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93" b="8269"/>
            <a:stretch/>
          </p:blipFill>
          <p:spPr>
            <a:xfrm>
              <a:off x="8152528" y="1745501"/>
              <a:ext cx="2133376" cy="2133376"/>
            </a:xfrm>
            <a:prstGeom prst="rect">
              <a:avLst/>
            </a:prstGeom>
            <a:effectLst/>
          </p:spPr>
        </p:pic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7376AC3-C6A3-3B31-CB6D-3AAEAF040006}"/>
                </a:ext>
              </a:extLst>
            </p:cNvPr>
            <p:cNvGrpSpPr/>
            <p:nvPr/>
          </p:nvGrpSpPr>
          <p:grpSpPr>
            <a:xfrm>
              <a:off x="8152528" y="1452083"/>
              <a:ext cx="600042" cy="246221"/>
              <a:chOff x="3393819" y="1381177"/>
              <a:chExt cx="600042" cy="246221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30A6C0F-A306-82F8-9BDC-8F4DE6165C43}"/>
                  </a:ext>
                </a:extLst>
              </p:cNvPr>
              <p:cNvSpPr txBox="1"/>
              <p:nvPr/>
            </p:nvSpPr>
            <p:spPr>
              <a:xfrm>
                <a:off x="3495781" y="1381177"/>
                <a:ext cx="4980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3" panose="02020600000000000000" pitchFamily="18" charset="-127"/>
                    <a:ea typeface="a말머리3" panose="02020600000000000000" pitchFamily="18" charset="-127"/>
                  </a:rPr>
                  <a:t>Sub</a:t>
                </a:r>
                <a:endPara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endParaRPr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920315FA-3950-986B-0F95-E8B43DE2F5F6}"/>
                  </a:ext>
                </a:extLst>
              </p:cNvPr>
              <p:cNvSpPr/>
              <p:nvPr/>
            </p:nvSpPr>
            <p:spPr>
              <a:xfrm>
                <a:off x="3393819" y="1449002"/>
                <a:ext cx="110570" cy="11057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1911AC-B08D-CA94-D342-C226FF1C9050}"/>
              </a:ext>
            </a:extLst>
          </p:cNvPr>
          <p:cNvGrpSpPr/>
          <p:nvPr/>
        </p:nvGrpSpPr>
        <p:grpSpPr>
          <a:xfrm>
            <a:off x="3074608" y="1660600"/>
            <a:ext cx="2216337" cy="3526022"/>
            <a:chOff x="4360483" y="1442232"/>
            <a:chExt cx="2216337" cy="352602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AB1D0C8-A059-D00A-243B-AFC98733EB49}"/>
                </a:ext>
              </a:extLst>
            </p:cNvPr>
            <p:cNvGrpSpPr/>
            <p:nvPr/>
          </p:nvGrpSpPr>
          <p:grpSpPr>
            <a:xfrm>
              <a:off x="4360483" y="4053226"/>
              <a:ext cx="2119307" cy="915028"/>
              <a:chOff x="2154796" y="3885097"/>
              <a:chExt cx="2119307" cy="91502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BA47842-0E63-26B4-621A-ACE6B05D98E1}"/>
                  </a:ext>
                </a:extLst>
              </p:cNvPr>
              <p:cNvSpPr txBox="1"/>
              <p:nvPr/>
            </p:nvSpPr>
            <p:spPr>
              <a:xfrm>
                <a:off x="2154796" y="4109680"/>
                <a:ext cx="2119307" cy="690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그래픽 디자인 작업을 주로 하는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endParaRPr>
              </a:p>
              <a:p>
                <a:pPr>
                  <a:lnSpc>
                    <a:spcPts val="1600"/>
                  </a:lnSpc>
                </a:pP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20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대 후반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-30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대 초반의 디자이너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endParaRPr>
              </a:p>
              <a:p>
                <a:pPr>
                  <a:lnSpc>
                    <a:spcPts val="1600"/>
                  </a:lnSpc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혹은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아티스트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5D8B1C4-C09F-D06B-7DFB-CCD860BBD3FA}"/>
                  </a:ext>
                </a:extLst>
              </p:cNvPr>
              <p:cNvSpPr txBox="1"/>
              <p:nvPr/>
            </p:nvSpPr>
            <p:spPr>
              <a:xfrm>
                <a:off x="2154796" y="3885097"/>
                <a:ext cx="112282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3" panose="02020600000000000000" pitchFamily="18" charset="-127"/>
                    <a:ea typeface="a말머리3" panose="02020600000000000000" pitchFamily="18" charset="-127"/>
                  </a:rPr>
                  <a:t>경력 차 종사자</a:t>
                </a:r>
              </a:p>
            </p:txBody>
          </p:sp>
        </p:grpSp>
        <p:pic>
          <p:nvPicPr>
            <p:cNvPr id="35" name="그림 34" descr="사람, 실내이(가) 표시된 사진&#10;&#10;자동 생성된 설명">
              <a:extLst>
                <a:ext uri="{FF2B5EF4-FFF2-40B4-BE49-F238E27FC236}">
                  <a16:creationId xmlns:a16="http://schemas.microsoft.com/office/drawing/2014/main" id="{B0E5C2A6-242C-310D-0712-93FC9944C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96" b="9050"/>
            <a:stretch/>
          </p:blipFill>
          <p:spPr>
            <a:xfrm>
              <a:off x="4443444" y="1745501"/>
              <a:ext cx="2133376" cy="2133376"/>
            </a:xfrm>
            <a:prstGeom prst="rect">
              <a:avLst/>
            </a:prstGeom>
            <a:effectLst/>
          </p:spPr>
        </p:pic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621028D1-F1EB-6BA8-CE38-00B953F522C5}"/>
                </a:ext>
              </a:extLst>
            </p:cNvPr>
            <p:cNvGrpSpPr/>
            <p:nvPr/>
          </p:nvGrpSpPr>
          <p:grpSpPr>
            <a:xfrm>
              <a:off x="4443444" y="1442232"/>
              <a:ext cx="622213" cy="246221"/>
              <a:chOff x="3489614" y="1398595"/>
              <a:chExt cx="622213" cy="246221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0D4BC4A-1064-399B-6FEB-326D9BCBF017}"/>
                  </a:ext>
                </a:extLst>
              </p:cNvPr>
              <p:cNvSpPr txBox="1"/>
              <p:nvPr/>
            </p:nvSpPr>
            <p:spPr>
              <a:xfrm>
                <a:off x="3591576" y="1398595"/>
                <a:ext cx="5202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3" panose="02020600000000000000" pitchFamily="18" charset="-127"/>
                    <a:ea typeface="a말머리3" panose="02020600000000000000" pitchFamily="18" charset="-127"/>
                  </a:rPr>
                  <a:t>Main</a:t>
                </a:r>
                <a:endPara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D03E850A-3DF7-E16D-8BB8-5FD403430A04}"/>
                  </a:ext>
                </a:extLst>
              </p:cNvPr>
              <p:cNvSpPr/>
              <p:nvPr/>
            </p:nvSpPr>
            <p:spPr>
              <a:xfrm>
                <a:off x="3489614" y="1466420"/>
                <a:ext cx="110570" cy="11057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6F20D4-4E99-CDC6-258C-F01236D78935}"/>
              </a:ext>
            </a:extLst>
          </p:cNvPr>
          <p:cNvSpPr/>
          <p:nvPr/>
        </p:nvSpPr>
        <p:spPr>
          <a:xfrm rot="16200000">
            <a:off x="1445561" y="-341405"/>
            <a:ext cx="206303" cy="31059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FCAA5EF-C154-1E3E-DEF6-10806490D6E6}"/>
              </a:ext>
            </a:extLst>
          </p:cNvPr>
          <p:cNvGrpSpPr/>
          <p:nvPr/>
        </p:nvGrpSpPr>
        <p:grpSpPr>
          <a:xfrm>
            <a:off x="1016225" y="503003"/>
            <a:ext cx="2395815" cy="857885"/>
            <a:chOff x="1059609" y="3846552"/>
            <a:chExt cx="2395815" cy="8578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996625-4994-0238-6FED-C407B4475852}"/>
                </a:ext>
              </a:extLst>
            </p:cNvPr>
            <p:cNvSpPr txBox="1"/>
            <p:nvPr/>
          </p:nvSpPr>
          <p:spPr>
            <a:xfrm>
              <a:off x="1059609" y="4058106"/>
              <a:ext cx="23958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타겟 설정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7A0072-89F1-59F0-0312-870BADD67F8F}"/>
                </a:ext>
              </a:extLst>
            </p:cNvPr>
            <p:cNvSpPr txBox="1"/>
            <p:nvPr/>
          </p:nvSpPr>
          <p:spPr>
            <a:xfrm>
              <a:off x="1106285" y="3846552"/>
              <a:ext cx="2219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Target setting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19288D-BDFD-3437-FB0E-B2E6BD98F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DAF5EF-AF35-D58C-6D86-81F45499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268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AD11FC-79D6-E249-B55B-7A2A9F9EB088}"/>
              </a:ext>
            </a:extLst>
          </p:cNvPr>
          <p:cNvSpPr/>
          <p:nvPr/>
        </p:nvSpPr>
        <p:spPr>
          <a:xfrm>
            <a:off x="4763283" y="0"/>
            <a:ext cx="875518" cy="2153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CC16E9-5939-7A60-4020-ACD96BD96F6C}"/>
              </a:ext>
            </a:extLst>
          </p:cNvPr>
          <p:cNvSpPr/>
          <p:nvPr/>
        </p:nvSpPr>
        <p:spPr>
          <a:xfrm>
            <a:off x="1" y="0"/>
            <a:ext cx="2219326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사람, 실내이(가) 표시된 사진&#10;&#10;자동 생성된 설명">
            <a:extLst>
              <a:ext uri="{FF2B5EF4-FFF2-40B4-BE49-F238E27FC236}">
                <a16:creationId xmlns:a16="http://schemas.microsoft.com/office/drawing/2014/main" id="{B05B4E3F-AF08-421D-8EFD-21DA662DBE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200" y="1367453"/>
            <a:ext cx="2974975" cy="37023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512A07-B29B-4469-BAD5-6A632B7814B0}"/>
              </a:ext>
            </a:extLst>
          </p:cNvPr>
          <p:cNvSpPr txBox="1"/>
          <p:nvPr/>
        </p:nvSpPr>
        <p:spPr>
          <a:xfrm>
            <a:off x="4917382" y="1507109"/>
            <a:ext cx="2111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5" panose="02020600000000000000" pitchFamily="18" charset="-127"/>
                <a:ea typeface="a말머리5" panose="02020600000000000000" pitchFamily="18" charset="-127"/>
              </a:rPr>
              <a:t>페르소나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D16BC9-CB90-4779-98EB-FC5BF69CD950}"/>
              </a:ext>
            </a:extLst>
          </p:cNvPr>
          <p:cNvSpPr txBox="1"/>
          <p:nvPr/>
        </p:nvSpPr>
        <p:spPr>
          <a:xfrm>
            <a:off x="4964058" y="1295555"/>
            <a:ext cx="2219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rPr>
              <a:t>Main target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말머리3" panose="02020600000000000000" pitchFamily="18" charset="-127"/>
              <a:ea typeface="a말머리3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B445F1-80E1-4316-9DBD-5F44FD06C715}"/>
              </a:ext>
            </a:extLst>
          </p:cNvPr>
          <p:cNvGrpSpPr/>
          <p:nvPr/>
        </p:nvGrpSpPr>
        <p:grpSpPr>
          <a:xfrm>
            <a:off x="4917382" y="2521565"/>
            <a:ext cx="5645843" cy="2267429"/>
            <a:chOff x="4955482" y="2722285"/>
            <a:chExt cx="5645843" cy="22674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20BA8D-DE9B-4E15-B817-E043F7786E2F}"/>
                </a:ext>
              </a:extLst>
            </p:cNvPr>
            <p:cNvSpPr txBox="1"/>
            <p:nvPr/>
          </p:nvSpPr>
          <p:spPr>
            <a:xfrm>
              <a:off x="4955482" y="3068162"/>
              <a:ext cx="5645843" cy="1921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매달 포토그래피 플랜을 구독중인 한솔은 기존 플랜에서 크리에이티브 클라우드 플랜으로 변경을 위해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오랜만에 어도비 홈페이지를 방문했다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.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홈페이지 메인 페이지에는 플랜 소개나 무료 체험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특별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프로모션을 권하는 컨텐츠들이 보였지만 기존 플랜을 변경할 때 그에 관한 내용은 없었다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.</a:t>
              </a:r>
            </a:p>
            <a:p>
              <a:pPr>
                <a:lnSpc>
                  <a:spcPts val="1600"/>
                </a:lnSpc>
              </a:pP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마이페이지에서 해당 기능을 찾을 수 있지 않을까 싶었던 한솔은 로그인을 하고 우측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상단에서 마이페이지 메뉴를 찾았는데 명칭은 특이하지만 마이페이지와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같은 뉘앙스를 풍기는 메뉴는 있었다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.</a:t>
              </a:r>
            </a:p>
            <a:p>
              <a:pPr>
                <a:lnSpc>
                  <a:spcPts val="1600"/>
                </a:lnSpc>
              </a:pP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한솔은 어도비 웹사이트가 기존의 이용자들에게 그다지 친절하지 않다는 느낌을 받았고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,</a:t>
              </a: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직관적이었으면 하는 바람이 생겼다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69D49-3E8A-4AE4-8764-564B6AC8755F}"/>
                </a:ext>
              </a:extLst>
            </p:cNvPr>
            <p:cNvSpPr txBox="1"/>
            <p:nvPr/>
          </p:nvSpPr>
          <p:spPr>
            <a:xfrm>
              <a:off x="4955482" y="2722285"/>
              <a:ext cx="17691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그래픽 디자이너 장 한솔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43F56E5-1A1D-2DBF-2F89-B519FB345036}"/>
              </a:ext>
            </a:extLst>
          </p:cNvPr>
          <p:cNvGrpSpPr/>
          <p:nvPr/>
        </p:nvGrpSpPr>
        <p:grpSpPr>
          <a:xfrm>
            <a:off x="10989230" y="3429000"/>
            <a:ext cx="110570" cy="507999"/>
            <a:chOff x="1514170" y="5800725"/>
            <a:chExt cx="110570" cy="50799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D581781-F4C7-CE04-8214-E0933E434672}"/>
                </a:ext>
              </a:extLst>
            </p:cNvPr>
            <p:cNvSpPr/>
            <p:nvPr userDrawn="1"/>
          </p:nvSpPr>
          <p:spPr>
            <a:xfrm>
              <a:off x="1514170" y="5800725"/>
              <a:ext cx="110570" cy="11057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3AAAC6B-09C6-CB9D-CD60-51BA6209329A}"/>
                </a:ext>
              </a:extLst>
            </p:cNvPr>
            <p:cNvSpPr/>
            <p:nvPr userDrawn="1"/>
          </p:nvSpPr>
          <p:spPr>
            <a:xfrm>
              <a:off x="1514170" y="5999553"/>
              <a:ext cx="110570" cy="11057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40EAB98-108A-A555-0D61-B9D181DB3088}"/>
                </a:ext>
              </a:extLst>
            </p:cNvPr>
            <p:cNvSpPr/>
            <p:nvPr userDrawn="1"/>
          </p:nvSpPr>
          <p:spPr>
            <a:xfrm>
              <a:off x="1514170" y="6198154"/>
              <a:ext cx="110570" cy="11057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5DAD0C-645F-3997-C148-46F034775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E220D5-5ECA-B682-39E1-C7470DD9B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88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28743B4-7EA6-8700-E950-B6D795539B62}"/>
              </a:ext>
            </a:extLst>
          </p:cNvPr>
          <p:cNvSpPr/>
          <p:nvPr/>
        </p:nvSpPr>
        <p:spPr>
          <a:xfrm>
            <a:off x="4763283" y="0"/>
            <a:ext cx="875518" cy="2153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8B653A-A537-C656-FD17-20710773789B}"/>
              </a:ext>
            </a:extLst>
          </p:cNvPr>
          <p:cNvSpPr/>
          <p:nvPr/>
        </p:nvSpPr>
        <p:spPr>
          <a:xfrm>
            <a:off x="0" y="0"/>
            <a:ext cx="2219326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사람이(가) 표시된 사진&#10;&#10;자동 생성된 설명">
            <a:extLst>
              <a:ext uri="{FF2B5EF4-FFF2-40B4-BE49-F238E27FC236}">
                <a16:creationId xmlns:a16="http://schemas.microsoft.com/office/drawing/2014/main" id="{A582179C-FCD9-4EA0-B6E5-8EDE849A1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367454"/>
            <a:ext cx="3070736" cy="37023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512A07-B29B-4469-BAD5-6A632B7814B0}"/>
              </a:ext>
            </a:extLst>
          </p:cNvPr>
          <p:cNvSpPr txBox="1"/>
          <p:nvPr/>
        </p:nvSpPr>
        <p:spPr>
          <a:xfrm>
            <a:off x="4917382" y="1507109"/>
            <a:ext cx="2111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5" panose="02020600000000000000" pitchFamily="18" charset="-127"/>
                <a:ea typeface="a말머리5" panose="02020600000000000000" pitchFamily="18" charset="-127"/>
              </a:rPr>
              <a:t>페르소나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D16BC9-CB90-4779-98EB-FC5BF69CD950}"/>
              </a:ext>
            </a:extLst>
          </p:cNvPr>
          <p:cNvSpPr txBox="1"/>
          <p:nvPr/>
        </p:nvSpPr>
        <p:spPr>
          <a:xfrm>
            <a:off x="4964058" y="1295555"/>
            <a:ext cx="2219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rPr>
              <a:t>Sub target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말머리3" panose="02020600000000000000" pitchFamily="18" charset="-127"/>
              <a:ea typeface="a말머리3" panose="02020600000000000000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C76ECA7-442E-4D66-824B-79B2E6B0C672}"/>
              </a:ext>
            </a:extLst>
          </p:cNvPr>
          <p:cNvGrpSpPr/>
          <p:nvPr/>
        </p:nvGrpSpPr>
        <p:grpSpPr>
          <a:xfrm>
            <a:off x="4917382" y="2512735"/>
            <a:ext cx="5645843" cy="2267429"/>
            <a:chOff x="1814361" y="4047375"/>
            <a:chExt cx="2732746" cy="22674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20BA8D-DE9B-4E15-B817-E043F7786E2F}"/>
                </a:ext>
              </a:extLst>
            </p:cNvPr>
            <p:cNvSpPr txBox="1"/>
            <p:nvPr/>
          </p:nvSpPr>
          <p:spPr>
            <a:xfrm>
              <a:off x="1814361" y="4393252"/>
              <a:ext cx="2732746" cy="1921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포토샵과 일러스트레이터를 다운받기 위해 어도비 사이트를 방문한 수한무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.</a:t>
              </a: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상단에 화려한 영상과 이미지에 비해 하단으로 갈수록 내용이 부실하단 인상을 받는다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.</a:t>
              </a: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그저 색이 조금 많다는 정도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?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상단의 영상은 화질조차 좋아 보이지 않는다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.</a:t>
              </a:r>
            </a:p>
            <a:p>
              <a:pPr>
                <a:lnSpc>
                  <a:spcPts val="1600"/>
                </a:lnSpc>
              </a:pP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그러면서 상단 메뉴바에 컨텐츠는 뭐가 그리 많은 지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.</a:t>
              </a: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잠깐 혼란이 와서 찾으려던 메뉴도 잊어버리고 있었다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!</a:t>
              </a:r>
            </a:p>
            <a:p>
              <a:pPr>
                <a:lnSpc>
                  <a:spcPts val="1600"/>
                </a:lnSpc>
              </a:pP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같은 컨텐츠가 반복해서 나오기도 하고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…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수한무는 컨텐츠를 일괄적으로 정리해서 나열할 필요가 있다고 생각한다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69D49-3E8A-4AE4-8764-564B6AC8755F}"/>
                </a:ext>
              </a:extLst>
            </p:cNvPr>
            <p:cNvSpPr txBox="1"/>
            <p:nvPr/>
          </p:nvSpPr>
          <p:spPr>
            <a:xfrm>
              <a:off x="1814361" y="4047375"/>
              <a:ext cx="8563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대학생 김 수한무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C69FA30-6B2C-CD29-9CC3-414ECBE8F857}"/>
              </a:ext>
            </a:extLst>
          </p:cNvPr>
          <p:cNvGrpSpPr/>
          <p:nvPr/>
        </p:nvGrpSpPr>
        <p:grpSpPr>
          <a:xfrm>
            <a:off x="10989230" y="3429000"/>
            <a:ext cx="110570" cy="507999"/>
            <a:chOff x="1514170" y="5800725"/>
            <a:chExt cx="110570" cy="507999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393DAF4-8FC0-E445-E2D2-8C35190B6880}"/>
                </a:ext>
              </a:extLst>
            </p:cNvPr>
            <p:cNvSpPr/>
            <p:nvPr userDrawn="1"/>
          </p:nvSpPr>
          <p:spPr>
            <a:xfrm>
              <a:off x="1514170" y="5800725"/>
              <a:ext cx="110570" cy="11057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C6D81CA-828D-8277-BF77-A0E51C41FC4C}"/>
                </a:ext>
              </a:extLst>
            </p:cNvPr>
            <p:cNvSpPr/>
            <p:nvPr userDrawn="1"/>
          </p:nvSpPr>
          <p:spPr>
            <a:xfrm>
              <a:off x="1514170" y="5999553"/>
              <a:ext cx="110570" cy="11057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9D18BB9-801F-FC1B-FE37-F2D8E6AD6E8E}"/>
                </a:ext>
              </a:extLst>
            </p:cNvPr>
            <p:cNvSpPr/>
            <p:nvPr userDrawn="1"/>
          </p:nvSpPr>
          <p:spPr>
            <a:xfrm>
              <a:off x="1514170" y="6198154"/>
              <a:ext cx="110570" cy="11057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AF25429-D5AE-8F56-A769-140AE32A2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46662-2844-1BF0-B528-292004EC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778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8DE4485-7ADA-3D7D-150F-92D72263B2CB}"/>
              </a:ext>
            </a:extLst>
          </p:cNvPr>
          <p:cNvSpPr/>
          <p:nvPr/>
        </p:nvSpPr>
        <p:spPr>
          <a:xfrm>
            <a:off x="11099800" y="0"/>
            <a:ext cx="10922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B5060F2-3B3B-8C21-65E5-37D212C8089D}"/>
              </a:ext>
            </a:extLst>
          </p:cNvPr>
          <p:cNvGrpSpPr/>
          <p:nvPr/>
        </p:nvGrpSpPr>
        <p:grpSpPr>
          <a:xfrm>
            <a:off x="1131889" y="5760884"/>
            <a:ext cx="532540" cy="508000"/>
            <a:chOff x="478303" y="479948"/>
            <a:chExt cx="635740" cy="60644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B151F3D-128F-465E-ADF0-B85E2CDBCBA8}"/>
                </a:ext>
              </a:extLst>
            </p:cNvPr>
            <p:cNvSpPr/>
            <p:nvPr userDrawn="1"/>
          </p:nvSpPr>
          <p:spPr>
            <a:xfrm>
              <a:off x="478303" y="479949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F6D6B7F-35C9-79CA-F466-3354325FC0AB}"/>
                </a:ext>
              </a:extLst>
            </p:cNvPr>
            <p:cNvSpPr/>
            <p:nvPr userDrawn="1"/>
          </p:nvSpPr>
          <p:spPr>
            <a:xfrm>
              <a:off x="730175" y="479948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A86CA83-6A09-7A2E-DF65-1AEC441F1A01}"/>
                </a:ext>
              </a:extLst>
            </p:cNvPr>
            <p:cNvSpPr/>
            <p:nvPr userDrawn="1"/>
          </p:nvSpPr>
          <p:spPr>
            <a:xfrm>
              <a:off x="982046" y="479948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0731B56-F755-FF44-0F5B-4A3D4D810E28}"/>
                </a:ext>
              </a:extLst>
            </p:cNvPr>
            <p:cNvSpPr/>
            <p:nvPr userDrawn="1"/>
          </p:nvSpPr>
          <p:spPr>
            <a:xfrm>
              <a:off x="478303" y="717307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12D7FC1-FF47-D178-6AF5-107561524D37}"/>
                </a:ext>
              </a:extLst>
            </p:cNvPr>
            <p:cNvSpPr/>
            <p:nvPr userDrawn="1"/>
          </p:nvSpPr>
          <p:spPr>
            <a:xfrm>
              <a:off x="730175" y="717306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1BC1DC6C-DD64-A7FA-7818-AF423CA07677}"/>
                </a:ext>
              </a:extLst>
            </p:cNvPr>
            <p:cNvSpPr/>
            <p:nvPr userDrawn="1"/>
          </p:nvSpPr>
          <p:spPr>
            <a:xfrm>
              <a:off x="982046" y="717306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BEEFE09-3E4E-CEF2-F5F1-AD799213D86A}"/>
                </a:ext>
              </a:extLst>
            </p:cNvPr>
            <p:cNvSpPr/>
            <p:nvPr userDrawn="1"/>
          </p:nvSpPr>
          <p:spPr>
            <a:xfrm>
              <a:off x="478303" y="954395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C4124B5-3256-508C-6E29-C47C357EBB17}"/>
                </a:ext>
              </a:extLst>
            </p:cNvPr>
            <p:cNvSpPr/>
            <p:nvPr userDrawn="1"/>
          </p:nvSpPr>
          <p:spPr>
            <a:xfrm>
              <a:off x="730175" y="954394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B642D7-E247-F299-AC0D-40FEABCC2BA5}"/>
                </a:ext>
              </a:extLst>
            </p:cNvPr>
            <p:cNvSpPr/>
            <p:nvPr userDrawn="1"/>
          </p:nvSpPr>
          <p:spPr>
            <a:xfrm>
              <a:off x="982046" y="954394"/>
              <a:ext cx="131997" cy="131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104EA79-FE0B-044B-F690-2D42ACB87DA5}"/>
              </a:ext>
            </a:extLst>
          </p:cNvPr>
          <p:cNvGrpSpPr/>
          <p:nvPr/>
        </p:nvGrpSpPr>
        <p:grpSpPr>
          <a:xfrm>
            <a:off x="6211141" y="3464388"/>
            <a:ext cx="1842034" cy="625954"/>
            <a:chOff x="6104576" y="2012721"/>
            <a:chExt cx="1842034" cy="625954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9E21369-64C8-9C22-D98E-9D2085C9FF8C}"/>
                </a:ext>
              </a:extLst>
            </p:cNvPr>
            <p:cNvSpPr/>
            <p:nvPr/>
          </p:nvSpPr>
          <p:spPr>
            <a:xfrm>
              <a:off x="6176619" y="2012721"/>
              <a:ext cx="437759" cy="27699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DA3EFD8-4AA8-AF60-D90E-BC271A583331}"/>
                </a:ext>
              </a:extLst>
            </p:cNvPr>
            <p:cNvGrpSpPr/>
            <p:nvPr/>
          </p:nvGrpSpPr>
          <p:grpSpPr>
            <a:xfrm>
              <a:off x="6104576" y="2012721"/>
              <a:ext cx="1842034" cy="625954"/>
              <a:chOff x="4826432" y="2722285"/>
              <a:chExt cx="6239120" cy="62595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49C7F4-09AD-B3CB-33D9-B9089B52C8AC}"/>
                  </a:ext>
                </a:extLst>
              </p:cNvPr>
              <p:cNvSpPr txBox="1"/>
              <p:nvPr/>
            </p:nvSpPr>
            <p:spPr>
              <a:xfrm>
                <a:off x="4826432" y="3068162"/>
                <a:ext cx="6239120" cy="280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Adobe-clean-</a:t>
                </a:r>
                <a:r>
                  <a:rPr lang="en-US" altLang="ko-KR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han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-</a:t>
                </a:r>
                <a:r>
                  <a:rPr lang="en-US" altLang="ko-KR" sz="11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말머리1" panose="02020600000000000000" pitchFamily="18" charset="-127"/>
                    <a:ea typeface="a말머리1" panose="02020600000000000000" pitchFamily="18" charset="-127"/>
                  </a:rPr>
                  <a:t>korean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0B3A19E-5913-9FE3-4344-3B9378E76BD4}"/>
                  </a:ext>
                </a:extLst>
              </p:cNvPr>
              <p:cNvSpPr txBox="1"/>
              <p:nvPr/>
            </p:nvSpPr>
            <p:spPr>
              <a:xfrm>
                <a:off x="4955482" y="2722285"/>
                <a:ext cx="17691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2">
                        <a:lumMod val="90000"/>
                      </a:schemeClr>
                    </a:solidFill>
                    <a:latin typeface="a말머리2" panose="02020600000000000000" pitchFamily="18" charset="-127"/>
                    <a:ea typeface="a말머리2" panose="02020600000000000000" pitchFamily="18" charset="-127"/>
                  </a:rPr>
                  <a:t>Font</a:t>
                </a:r>
                <a:endParaRPr lang="ko-KR" altLang="en-US" sz="1200" dirty="0">
                  <a:solidFill>
                    <a:schemeClr val="bg2">
                      <a:lumMod val="90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endParaRPr>
              </a:p>
            </p:txBody>
          </p:sp>
        </p:grp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7F14186-DE85-D108-E99B-B85E49AB11B2}"/>
              </a:ext>
            </a:extLst>
          </p:cNvPr>
          <p:cNvSpPr/>
          <p:nvPr/>
        </p:nvSpPr>
        <p:spPr>
          <a:xfrm rot="16200000">
            <a:off x="1363012" y="-258854"/>
            <a:ext cx="206303" cy="294084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76B625-5A03-3122-D9B3-27AEB890F6D6}"/>
              </a:ext>
            </a:extLst>
          </p:cNvPr>
          <p:cNvGrpSpPr/>
          <p:nvPr/>
        </p:nvGrpSpPr>
        <p:grpSpPr>
          <a:xfrm>
            <a:off x="1016225" y="503003"/>
            <a:ext cx="2395815" cy="1411883"/>
            <a:chOff x="1059609" y="3846552"/>
            <a:chExt cx="2395815" cy="141188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1DF8D55-4284-4893-847A-D47E9C16D5AD}"/>
                </a:ext>
              </a:extLst>
            </p:cNvPr>
            <p:cNvSpPr txBox="1"/>
            <p:nvPr/>
          </p:nvSpPr>
          <p:spPr>
            <a:xfrm>
              <a:off x="1059609" y="4058106"/>
              <a:ext cx="23958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홈페이지</a:t>
              </a:r>
              <a:endPara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5" panose="02020600000000000000" pitchFamily="18" charset="-127"/>
                <a:ea typeface="a말머리5" panose="02020600000000000000" pitchFamily="18" charset="-127"/>
              </a:endParaRPr>
            </a:p>
            <a:p>
              <a:r>
                <a:rPr lang="ko-KR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5" panose="02020600000000000000" pitchFamily="18" charset="-127"/>
                  <a:ea typeface="a말머리5" panose="02020600000000000000" pitchFamily="18" charset="-127"/>
                </a:rPr>
                <a:t>분석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56A9E1A-218B-4DD3-9668-37B03B72D23C}"/>
                </a:ext>
              </a:extLst>
            </p:cNvPr>
            <p:cNvSpPr txBox="1"/>
            <p:nvPr/>
          </p:nvSpPr>
          <p:spPr>
            <a:xfrm>
              <a:off x="1106285" y="3846552"/>
              <a:ext cx="2219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3" panose="02020600000000000000" pitchFamily="18" charset="-127"/>
                  <a:ea typeface="a말머리3" panose="02020600000000000000" pitchFamily="18" charset="-127"/>
                </a:rPr>
                <a:t>Homepage analysis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3" panose="02020600000000000000" pitchFamily="18" charset="-127"/>
                <a:ea typeface="a말머리3" panose="02020600000000000000" pitchFamily="18" charset="-127"/>
              </a:endParaRPr>
            </a:p>
          </p:txBody>
        </p:sp>
      </p:grpSp>
      <p:pic>
        <p:nvPicPr>
          <p:cNvPr id="131" name="그림 130">
            <a:extLst>
              <a:ext uri="{FF2B5EF4-FFF2-40B4-BE49-F238E27FC236}">
                <a16:creationId xmlns:a16="http://schemas.microsoft.com/office/drawing/2014/main" id="{B1E6A584-E9F7-747C-7CF3-094DD2259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16" y="1808163"/>
            <a:ext cx="1288128" cy="432716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CD60A58E-9C0E-E9F2-814B-CCD21389B0DA}"/>
              </a:ext>
            </a:extLst>
          </p:cNvPr>
          <p:cNvGrpSpPr/>
          <p:nvPr/>
        </p:nvGrpSpPr>
        <p:grpSpPr>
          <a:xfrm>
            <a:off x="6211141" y="4242820"/>
            <a:ext cx="3988850" cy="2071890"/>
            <a:chOff x="5752872" y="2823569"/>
            <a:chExt cx="3988850" cy="207189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52AE223-E7DD-8903-31A1-4220CAC5BA6B}"/>
                </a:ext>
              </a:extLst>
            </p:cNvPr>
            <p:cNvSpPr/>
            <p:nvPr/>
          </p:nvSpPr>
          <p:spPr>
            <a:xfrm>
              <a:off x="5826819" y="2823569"/>
              <a:ext cx="742165" cy="27699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FD94B19-9452-2F99-8D3B-989F5252F6C0}"/>
                </a:ext>
              </a:extLst>
            </p:cNvPr>
            <p:cNvSpPr txBox="1"/>
            <p:nvPr/>
          </p:nvSpPr>
          <p:spPr>
            <a:xfrm>
              <a:off x="5783351" y="2829641"/>
              <a:ext cx="839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2">
                      <a:lumMod val="90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rPr>
                <a:t>Font size</a:t>
              </a:r>
              <a:endParaRPr lang="ko-KR" altLang="en-US" sz="1200" dirty="0">
                <a:solidFill>
                  <a:schemeClr val="bg2">
                    <a:lumMod val="90000"/>
                  </a:schemeClr>
                </a:solidFill>
                <a:latin typeface="a말머리2" panose="02020600000000000000" pitchFamily="18" charset="-127"/>
                <a:ea typeface="a말머리2" panose="02020600000000000000" pitchFamily="18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8369649-3F3B-7FE8-F453-BAEA390B29D4}"/>
                </a:ext>
              </a:extLst>
            </p:cNvPr>
            <p:cNvSpPr txBox="1"/>
            <p:nvPr/>
          </p:nvSpPr>
          <p:spPr>
            <a:xfrm>
              <a:off x="6249338" y="3148923"/>
              <a:ext cx="1842034" cy="278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ko-KR" sz="110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ea typeface="a말머리1" panose="02020600000000000000" pitchFamily="18" charset="-127"/>
                  <a:cs typeface="Segoe UI" panose="020B0502040204020203" pitchFamily="34" charset="0"/>
                </a:rPr>
                <a:t>Adobe clean han korean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6F79B1-AB9F-0989-D9D4-B5ED3B382A4D}"/>
                </a:ext>
              </a:extLst>
            </p:cNvPr>
            <p:cNvSpPr txBox="1"/>
            <p:nvPr/>
          </p:nvSpPr>
          <p:spPr>
            <a:xfrm>
              <a:off x="6276749" y="3512870"/>
              <a:ext cx="2186567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ko-KR" sz="140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ea typeface="a말머리1" panose="02020600000000000000" pitchFamily="18" charset="-127"/>
                  <a:cs typeface="Segoe UI" panose="020B0502040204020203" pitchFamily="34" charset="0"/>
                </a:rPr>
                <a:t>Adobe clean han korean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ED70312-7126-DBDC-59CC-A51A0B72D314}"/>
                </a:ext>
              </a:extLst>
            </p:cNvPr>
            <p:cNvSpPr txBox="1"/>
            <p:nvPr/>
          </p:nvSpPr>
          <p:spPr>
            <a:xfrm>
              <a:off x="6276749" y="3819645"/>
              <a:ext cx="2440200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ea typeface="a말머리1" panose="02020600000000000000" pitchFamily="18" charset="-127"/>
                  <a:cs typeface="Segoe UI" panose="020B0502040204020203" pitchFamily="34" charset="0"/>
                </a:rPr>
                <a:t>Adobe clean han korean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EC278AE-F645-2930-81EB-55BD01F4F503}"/>
                </a:ext>
              </a:extLst>
            </p:cNvPr>
            <p:cNvSpPr txBox="1"/>
            <p:nvPr/>
          </p:nvSpPr>
          <p:spPr>
            <a:xfrm>
              <a:off x="6276749" y="4181039"/>
              <a:ext cx="3116428" cy="304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ea typeface="a말머리1" panose="02020600000000000000" pitchFamily="18" charset="-127"/>
                  <a:cs typeface="Segoe UI" panose="020B0502040204020203" pitchFamily="34" charset="0"/>
                </a:rPr>
                <a:t>Adobe clean han korean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941A0B4-47E2-5F4C-91C1-30BC5EB7D9BD}"/>
                </a:ext>
              </a:extLst>
            </p:cNvPr>
            <p:cNvSpPr txBox="1"/>
            <p:nvPr/>
          </p:nvSpPr>
          <p:spPr>
            <a:xfrm>
              <a:off x="6276749" y="4579539"/>
              <a:ext cx="3464973" cy="315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ko-KR" sz="240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ea typeface="a말머리1" panose="02020600000000000000" pitchFamily="18" charset="-127"/>
                  <a:cs typeface="Segoe UI" panose="020B0502040204020203" pitchFamily="34" charset="0"/>
                </a:rPr>
                <a:t>Adobe clean han korean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8D81B0D-1C35-0626-07C5-E5402C7C6E46}"/>
                </a:ext>
              </a:extLst>
            </p:cNvPr>
            <p:cNvSpPr txBox="1"/>
            <p:nvPr/>
          </p:nvSpPr>
          <p:spPr>
            <a:xfrm>
              <a:off x="5752872" y="3175518"/>
              <a:ext cx="472654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12pt</a:t>
              </a:r>
            </a:p>
            <a:p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14pt</a:t>
              </a:r>
            </a:p>
            <a:p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18pt</a:t>
              </a:r>
            </a:p>
            <a:p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24pt</a:t>
              </a:r>
            </a:p>
            <a:p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  <a:p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42pt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B71F7E-DF8D-6E2A-E799-85D3D6DBBC44}"/>
              </a:ext>
            </a:extLst>
          </p:cNvPr>
          <p:cNvGrpSpPr/>
          <p:nvPr/>
        </p:nvGrpSpPr>
        <p:grpSpPr>
          <a:xfrm>
            <a:off x="6277243" y="1808163"/>
            <a:ext cx="2007190" cy="1436516"/>
            <a:chOff x="6926378" y="1988696"/>
            <a:chExt cx="2007190" cy="1436516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5F57C85-0062-9EA8-7D7C-6D3C3A1D8F8D}"/>
                </a:ext>
              </a:extLst>
            </p:cNvPr>
            <p:cNvGrpSpPr/>
            <p:nvPr/>
          </p:nvGrpSpPr>
          <p:grpSpPr>
            <a:xfrm>
              <a:off x="6926378" y="1988696"/>
              <a:ext cx="658866" cy="281277"/>
              <a:chOff x="8082866" y="2833667"/>
              <a:chExt cx="658866" cy="281277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58C8F1E8-8DBE-644D-4B11-1E4BF1E19971}"/>
                  </a:ext>
                </a:extLst>
              </p:cNvPr>
              <p:cNvSpPr/>
              <p:nvPr/>
            </p:nvSpPr>
            <p:spPr>
              <a:xfrm>
                <a:off x="8082866" y="2833667"/>
                <a:ext cx="587927" cy="27699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87FFB1B-B7E9-2F9F-0112-7AD3A54999AF}"/>
                  </a:ext>
                </a:extLst>
              </p:cNvPr>
              <p:cNvSpPr txBox="1"/>
              <p:nvPr/>
            </p:nvSpPr>
            <p:spPr>
              <a:xfrm>
                <a:off x="8082866" y="2837945"/>
                <a:ext cx="6588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2">
                        <a:lumMod val="90000"/>
                      </a:schemeClr>
                    </a:solidFill>
                    <a:latin typeface="a말머리2" panose="02020600000000000000" pitchFamily="18" charset="-127"/>
                    <a:ea typeface="a말머리2" panose="02020600000000000000" pitchFamily="18" charset="-127"/>
                  </a:rPr>
                  <a:t>Color</a:t>
                </a:r>
                <a:endParaRPr lang="ko-KR" altLang="en-US" sz="1200" dirty="0">
                  <a:solidFill>
                    <a:schemeClr val="bg2">
                      <a:lumMod val="90000"/>
                    </a:schemeClr>
                  </a:solidFill>
                  <a:latin typeface="a말머리2" panose="02020600000000000000" pitchFamily="18" charset="-127"/>
                  <a:ea typeface="a말머리2" panose="02020600000000000000" pitchFamily="18" charset="-127"/>
                </a:endParaRPr>
              </a:p>
            </p:txBody>
          </p:sp>
        </p:grp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01FE171-C93D-69C0-9818-71987E438765}"/>
                </a:ext>
              </a:extLst>
            </p:cNvPr>
            <p:cNvSpPr/>
            <p:nvPr/>
          </p:nvSpPr>
          <p:spPr>
            <a:xfrm>
              <a:off x="6926378" y="2407723"/>
              <a:ext cx="1967233" cy="319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F2CC6FE-671D-2A85-8429-14091D2353DE}"/>
                </a:ext>
              </a:extLst>
            </p:cNvPr>
            <p:cNvSpPr/>
            <p:nvPr/>
          </p:nvSpPr>
          <p:spPr>
            <a:xfrm>
              <a:off x="6926378" y="3097300"/>
              <a:ext cx="1967233" cy="327912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71F2C5F-594C-0D05-ABA0-38CD3F3A2BA9}"/>
                </a:ext>
              </a:extLst>
            </p:cNvPr>
            <p:cNvSpPr/>
            <p:nvPr/>
          </p:nvSpPr>
          <p:spPr>
            <a:xfrm>
              <a:off x="6926380" y="2750139"/>
              <a:ext cx="1967233" cy="323956"/>
            </a:xfrm>
            <a:prstGeom prst="rect">
              <a:avLst/>
            </a:prstGeom>
            <a:solidFill>
              <a:srgbClr val="ED1000"/>
            </a:solidFill>
            <a:ln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8128937-8127-E30B-0E5A-F7EF5EDDCEF0}"/>
                </a:ext>
              </a:extLst>
            </p:cNvPr>
            <p:cNvSpPr txBox="1"/>
            <p:nvPr/>
          </p:nvSpPr>
          <p:spPr>
            <a:xfrm>
              <a:off x="7370244" y="2736094"/>
              <a:ext cx="1563324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>
                      <a:lumMod val="9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POINT COLOR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#EB1000</a:t>
              </a:r>
              <a:endParaRPr lang="ko-KR" altLang="en-US" sz="1000" dirty="0">
                <a:solidFill>
                  <a:schemeClr val="bg1"/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0B868F1-D77F-DBBB-67BA-CE68D05E360F}"/>
                </a:ext>
              </a:extLst>
            </p:cNvPr>
            <p:cNvSpPr txBox="1"/>
            <p:nvPr/>
          </p:nvSpPr>
          <p:spPr>
            <a:xfrm>
              <a:off x="7370244" y="2404439"/>
              <a:ext cx="1515792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MAIN COLOR </a:t>
              </a:r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#FFFFFF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6540E29-A982-FEC1-DEB9-A33067E123AB}"/>
                </a:ext>
              </a:extLst>
            </p:cNvPr>
            <p:cNvSpPr txBox="1"/>
            <p:nvPr/>
          </p:nvSpPr>
          <p:spPr>
            <a:xfrm>
              <a:off x="7370244" y="3093344"/>
              <a:ext cx="1523367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SUB </a:t>
              </a:r>
              <a:r>
                <a:rPr lang="en-US" altLang="ko-KR"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COLOR </a:t>
              </a:r>
              <a:r>
                <a:rPr lang="en-US" altLang="ko-KR" sz="1000">
                  <a:solidFill>
                    <a:schemeClr val="bg1">
                      <a:lumMod val="65000"/>
                    </a:schemeClr>
                  </a:solidFill>
                  <a:latin typeface="a말머리1" panose="02020600000000000000" pitchFamily="18" charset="-127"/>
                  <a:ea typeface="a말머리1" panose="02020600000000000000" pitchFamily="18" charset="-127"/>
                </a:rPr>
                <a:t>#FAFAFA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a말머리1" panose="02020600000000000000" pitchFamily="18" charset="-127"/>
                <a:ea typeface="a말머리1" panose="02020600000000000000" pitchFamily="18" charset="-127"/>
              </a:endParaRPr>
            </a:p>
          </p:txBody>
        </p:sp>
      </p:grp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C1F9F9B9-D5A5-CC49-0B59-4D021ED0E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Adobe website renewal project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4DC46BF-C68A-009B-48BF-785030110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AC73-EC9F-4D0B-97FC-3BDF88EA9D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519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2509</TotalTime>
  <Words>1292</Words>
  <Application>Microsoft Office PowerPoint</Application>
  <PresentationFormat>와이드스크린</PresentationFormat>
  <Paragraphs>386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a말머리1</vt:lpstr>
      <vt:lpstr>a말머리2</vt:lpstr>
      <vt:lpstr>a말머리3</vt:lpstr>
      <vt:lpstr>a말머리4</vt:lpstr>
      <vt:lpstr>a말머리5</vt:lpstr>
      <vt:lpstr>맑은 고딕</vt:lpstr>
      <vt:lpstr>Arial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EZDESIGN</dc:creator>
  <cp:lastModifiedBy>EZDESIGN</cp:lastModifiedBy>
  <cp:revision>383</cp:revision>
  <dcterms:created xsi:type="dcterms:W3CDTF">2022-05-30T07:49:35Z</dcterms:created>
  <dcterms:modified xsi:type="dcterms:W3CDTF">2022-08-22T01:33:05Z</dcterms:modified>
</cp:coreProperties>
</file>